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261" r:id="rId3"/>
    <p:sldId id="263" r:id="rId4"/>
    <p:sldId id="275" r:id="rId5"/>
    <p:sldId id="264" r:id="rId6"/>
    <p:sldId id="267" r:id="rId7"/>
    <p:sldId id="270" r:id="rId8"/>
    <p:sldId id="277" r:id="rId9"/>
    <p:sldId id="268" r:id="rId10"/>
    <p:sldId id="269" r:id="rId11"/>
    <p:sldId id="271" r:id="rId12"/>
    <p:sldId id="272" r:id="rId13"/>
    <p:sldId id="273" r:id="rId14"/>
    <p:sldId id="278" r:id="rId15"/>
    <p:sldId id="274" r:id="rId16"/>
    <p:sldId id="266" r:id="rId17"/>
    <p:sldId id="279" r:id="rId18"/>
    <p:sldId id="280" r:id="rId19"/>
    <p:sldId id="283" r:id="rId20"/>
    <p:sldId id="282" r:id="rId21"/>
    <p:sldId id="281" r:id="rId22"/>
    <p:sldId id="284" r:id="rId23"/>
    <p:sldId id="285" r:id="rId24"/>
    <p:sldId id="289" r:id="rId25"/>
    <p:sldId id="290" r:id="rId26"/>
    <p:sldId id="286" r:id="rId27"/>
    <p:sldId id="287" r:id="rId28"/>
    <p:sldId id="297" r:id="rId29"/>
    <p:sldId id="299" r:id="rId30"/>
    <p:sldId id="300" r:id="rId31"/>
    <p:sldId id="298" r:id="rId32"/>
    <p:sldId id="305" r:id="rId33"/>
    <p:sldId id="288" r:id="rId34"/>
    <p:sldId id="291" r:id="rId35"/>
    <p:sldId id="292" r:id="rId36"/>
    <p:sldId id="294" r:id="rId37"/>
    <p:sldId id="295" r:id="rId38"/>
    <p:sldId id="296" r:id="rId39"/>
    <p:sldId id="304" r:id="rId40"/>
    <p:sldId id="301" r:id="rId41"/>
    <p:sldId id="302" r:id="rId42"/>
    <p:sldId id="303" r:id="rId43"/>
    <p:sldId id="306" r:id="rId44"/>
    <p:sldId id="307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26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5F5F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D5DC3-5D73-48A6-9D88-D6F58D70EF6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0A500-D77F-4D24-A883-AD429B38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3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2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7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/>
              <a:t>, for when you want to match the font styling of a heading but cannot use the associated HTML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9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/>
              <a:t>, for when you want to match the font styling of a heading but cannot use the associated HTML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9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/>
              <a:t>, for when you want to match the font styling of a heading but cannot use the associated HTML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/>
              <a:t>, for when you want to match the font styling of a heading but cannot use the associated HTML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/>
              <a:t>, for when you want to match the font styling of a heading but cannot use the associated HTML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 pattern: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/^\w+@[a-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-Z_]+?\.[a-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-Z]{2,3}$/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 pattern: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/^\d{2}[./-]\d{2}[./-]\d{4}$/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[A-Za-z0-9_]</a:t>
            </a:r>
            <a:endParaRPr lang="en-US" dirty="0"/>
          </a:p>
          <a:p>
            <a:endParaRPr lang="en-US" dirty="0"/>
          </a:p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4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9400" indent="-279400" algn="just">
              <a:spcBef>
                <a:spcPts val="600"/>
              </a:spcBef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325053"/>
            <a:ext cx="8239125" cy="904028"/>
          </a:xfrm>
        </p:spPr>
        <p:txBody>
          <a:bodyPr>
            <a:noAutofit/>
          </a:bodyPr>
          <a:lstStyle>
            <a:lvl1pPr algn="ctr">
              <a:defRPr sz="4267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429001"/>
            <a:ext cx="8239125" cy="579967"/>
          </a:xfrm>
        </p:spPr>
        <p:txBody>
          <a:bodyPr>
            <a:normAutofit/>
          </a:bodyPr>
          <a:lstStyle>
            <a:lvl1pPr marL="0" indent="0" algn="ctr">
              <a:buNone/>
              <a:defRPr sz="2667" i="1">
                <a:solidFill>
                  <a:srgbClr val="99CC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1" y="6356351"/>
            <a:ext cx="1823087" cy="365125"/>
          </a:xfrm>
        </p:spPr>
        <p:txBody>
          <a:bodyPr/>
          <a:lstStyle/>
          <a:p>
            <a:fld id="{E627B0BD-55AE-4FC4-97D4-B03E812DEC2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1410" y="6356351"/>
            <a:ext cx="8186116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29925" y="6356351"/>
            <a:ext cx="752475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13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0"/>
            <a:ext cx="9180693" cy="85874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0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4406901"/>
            <a:ext cx="11277599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550" y="2906713"/>
            <a:ext cx="11277599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0552" y="6356351"/>
            <a:ext cx="1604009" cy="365125"/>
          </a:xfrm>
        </p:spPr>
        <p:txBody>
          <a:bodyPr/>
          <a:lstStyle/>
          <a:p>
            <a:fld id="{2E514E71-5B55-40CA-92C6-792A1650B0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5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200151"/>
            <a:ext cx="5622925" cy="5029200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670549" cy="5029200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01DB-29D7-4060-BC3C-D29E12B8D2C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4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49" y="74379"/>
            <a:ext cx="9467851" cy="72091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549" y="1144588"/>
            <a:ext cx="5695951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49" y="1784349"/>
            <a:ext cx="5695951" cy="4368801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34101" y="1127125"/>
            <a:ext cx="5734049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4101" y="1766887"/>
            <a:ext cx="5734049" cy="4386264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09551" y="6356351"/>
            <a:ext cx="1985011" cy="365125"/>
          </a:xfrm>
        </p:spPr>
        <p:txBody>
          <a:bodyPr/>
          <a:lstStyle/>
          <a:p>
            <a:fld id="{9A232A5F-C45E-4813-BF98-E829FA6508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C2DF-DFA8-47E8-A24F-4BBEDF5320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2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1B42D24-A71B-489B-AF69-841766C9F5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Ths. Hồ Đức Lĩnh - Khoa CNTT - UDA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65A013-C3ED-4617-AFFC-9E3E03D1732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06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" y="0"/>
            <a:ext cx="1216549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0"/>
            <a:ext cx="9180692" cy="858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4" y="1133476"/>
            <a:ext cx="11496676" cy="499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474" y="6356351"/>
            <a:ext cx="1823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1EEF6AF-F711-4476-A29E-7F6867A888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2675" y="6356351"/>
            <a:ext cx="8496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0" y="6356351"/>
            <a:ext cx="895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34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sz="4267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6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window_navigator.as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scriptkit.com/jsref/window.shtml" TargetMode="External"/><Relationship Id="rId2" Type="http://schemas.openxmlformats.org/officeDocument/2006/relationships/hyperlink" Target="https://www.w3schools.com/jsref/obj_window.asp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ref/obj_window.asp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0" y="2255909"/>
            <a:ext cx="8239125" cy="904028"/>
          </a:xfrm>
        </p:spPr>
        <p:txBody>
          <a:bodyPr/>
          <a:lstStyle/>
          <a:p>
            <a:r>
              <a:rPr lang="en-US" dirty="0"/>
              <a:t>Front-end Essentials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0" y="3225339"/>
            <a:ext cx="8239125" cy="1438101"/>
          </a:xfrm>
        </p:spPr>
        <p:txBody>
          <a:bodyPr>
            <a:noAutofit/>
          </a:bodyPr>
          <a:lstStyle/>
          <a:p>
            <a:r>
              <a:rPr lang="en-US" sz="3733" dirty="0" smtClean="0">
                <a:solidFill>
                  <a:srgbClr val="00B050"/>
                </a:solidFill>
              </a:rPr>
              <a:t>JavaScript </a:t>
            </a:r>
          </a:p>
          <a:p>
            <a:r>
              <a:rPr lang="en-US" sz="3733" dirty="0" smtClean="0">
                <a:solidFill>
                  <a:srgbClr val="00B050"/>
                </a:solidFill>
              </a:rPr>
              <a:t>Event and DOM</a:t>
            </a:r>
            <a:endParaRPr lang="en-US" sz="3733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16EB-69A5-47D0-B519-D25BBA6D5E1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Window.screen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824" y="1268016"/>
            <a:ext cx="10887075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truy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xuất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thông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 tin Screen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Chieu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cao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kha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dung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cua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Screen:"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availHeight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Chieu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rong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kha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dung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cua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Screen:"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availWidth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"So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luong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Color bit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cua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Screen:"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colorDepth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Chieu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cao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toi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da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cua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Screen:"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Chieu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rong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toi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da 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cua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 Screen:"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screen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68" y="3786581"/>
            <a:ext cx="3957638" cy="2165500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5336482" y="3759593"/>
            <a:ext cx="1971470" cy="1662115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7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Window.location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Thướng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vi-VN" dirty="0">
                <a:solidFill>
                  <a:srgbClr val="FF0000"/>
                </a:solidFill>
              </a:rPr>
              <a:t>điều hướng và xử lý URL trong Javascript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1474" y="2271418"/>
            <a:ext cx="7295329" cy="39395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getURL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Get Page URL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loadNewPage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Load New Page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replaceNewPage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Replace New Page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forceReload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Reload Page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getURL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URL of this page: 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URL protocol"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protocol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Hostname with port:"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host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Hostname:"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hostname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port number:"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port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pathname:"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pathname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  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Query string with </a:t>
            </a:r>
            <a:r>
              <a:rPr lang="en-US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paramater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   </a:t>
            </a:r>
            <a:endParaRPr lang="en-US" sz="10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"The fragment identifier:"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hash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loadNewPage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assign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"https://www.w3schools.com/js/js_window_location.asp"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replaceNewPage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replace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"https://developer.mozilla.org/</a:t>
            </a:r>
            <a:r>
              <a:rPr lang="en-US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sz="1000" dirty="0">
                <a:solidFill>
                  <a:srgbClr val="CE9178"/>
                </a:solidFill>
                <a:latin typeface="Consolas" panose="020B0609020204030204" pitchFamily="49" charset="0"/>
              </a:rPr>
              <a:t>-US/docs/Web/API/Window/location"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forceReload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0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reload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92" y="2839974"/>
            <a:ext cx="3616467" cy="28024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751576" y="3403289"/>
            <a:ext cx="238601" cy="167579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3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Window.history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phá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4" y="2496675"/>
            <a:ext cx="3536113" cy="29232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1585" y="2496675"/>
            <a:ext cx="6226233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getBack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The previous URL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goForward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Go Forward URL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"So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luong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page da 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truy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 cap:"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history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51B6C4"/>
                </a:solidFill>
                <a:latin typeface="Consolas" panose="020B0609020204030204" pitchFamily="49" charset="0"/>
              </a:rPr>
              <a:t>length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getBack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history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back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goForward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history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forward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4435185" y="2764639"/>
            <a:ext cx="577390" cy="1647876"/>
          </a:xfrm>
          <a:prstGeom prst="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7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err="1" smtClean="0"/>
              <a:t>Window.navigator</a:t>
            </a:r>
            <a:r>
              <a:rPr lang="en-US" dirty="0"/>
              <a:t>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5046" y="919184"/>
            <a:ext cx="8772526" cy="32778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 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"User Agent:"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userAgent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"User vendor:"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vendor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"User Language:"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language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"App Name: 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appName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"App Version: 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appVersion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"App Code Name: 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appCodeName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"Platform: 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platform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"Java Enabled or Not:"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javaEnabled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"Cookies Are Enabled or Not:"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cookieEnabled</a:t>
            </a:r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"The Battery Status:"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getBattery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battery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battery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onchargingchange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chargingChange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chargingChange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IsCharging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, 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battery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charging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"Percentage"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battery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level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        </a:t>
            </a:r>
            <a:endParaRPr lang="en-US" sz="9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"The Plugins installed:"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length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length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++) {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900" dirty="0">
                <a:solidFill>
                  <a:srgbClr val="51B6C4"/>
                </a:solidFill>
                <a:latin typeface="Consolas" panose="020B0609020204030204" pitchFamily="49" charset="0"/>
              </a:rPr>
              <a:t>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' - '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900" dirty="0">
                <a:solidFill>
                  <a:srgbClr val="51B6C4"/>
                </a:solidFill>
                <a:latin typeface="Consolas" panose="020B0609020204030204" pitchFamily="49" charset="0"/>
              </a:rPr>
              <a:t>filename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' - '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+  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navigator</a:t>
            </a:r>
            <a:r>
              <a:rPr lang="en-US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 err="1">
                <a:solidFill>
                  <a:srgbClr val="51B6C4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900" dirty="0">
                <a:solidFill>
                  <a:srgbClr val="51B6C4"/>
                </a:solidFill>
                <a:latin typeface="Consolas" panose="020B0609020204030204" pitchFamily="49" charset="0"/>
              </a:rPr>
              <a:t>description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47" y="4257445"/>
            <a:ext cx="4973610" cy="2098906"/>
          </a:xfrm>
          <a:prstGeom prst="rect">
            <a:avLst/>
          </a:prstGeom>
        </p:spPr>
      </p:pic>
      <p:sp>
        <p:nvSpPr>
          <p:cNvPr id="11" name="Curved Left Arrow 10"/>
          <p:cNvSpPr/>
          <p:nvPr/>
        </p:nvSpPr>
        <p:spPr>
          <a:xfrm rot="2111083">
            <a:off x="5918662" y="4107816"/>
            <a:ext cx="565265" cy="1253893"/>
          </a:xfrm>
          <a:prstGeom prst="curved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46074" y="5899989"/>
            <a:ext cx="69220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hlinkClick r:id="rId3"/>
              </a:rPr>
              <a:t>Tham</a:t>
            </a:r>
            <a:r>
              <a:rPr lang="en-US" sz="1400" dirty="0" smtClean="0">
                <a:hlinkClick r:id="rId3"/>
              </a:rPr>
              <a:t> </a:t>
            </a:r>
            <a:r>
              <a:rPr lang="en-US" sz="1400" dirty="0" err="1" smtClean="0">
                <a:hlinkClick r:id="rId3"/>
              </a:rPr>
              <a:t>khảo</a:t>
            </a:r>
            <a:r>
              <a:rPr lang="en-US" sz="1400" dirty="0" smtClean="0">
                <a:hlinkClick r:id="rId3"/>
              </a:rPr>
              <a:t> </a:t>
            </a:r>
            <a:r>
              <a:rPr lang="en-US" sz="1400" dirty="0" err="1" smtClean="0">
                <a:hlinkClick r:id="rId3"/>
              </a:rPr>
              <a:t>thêm</a:t>
            </a:r>
            <a:r>
              <a:rPr lang="en-US" sz="1400" dirty="0" smtClean="0">
                <a:hlinkClick r:id="rId3"/>
              </a:rPr>
              <a:t>: https</a:t>
            </a:r>
            <a:r>
              <a:rPr lang="en-US" sz="1400" dirty="0">
                <a:hlinkClick r:id="rId3"/>
              </a:rPr>
              <a:t>://www.w3schools.com/js/js_window_navigator.asp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982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8601" y="2938550"/>
            <a:ext cx="8239125" cy="5799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JavaScript - </a:t>
            </a:r>
            <a:r>
              <a:rPr lang="en-US" sz="3600" dirty="0" smtClean="0">
                <a:solidFill>
                  <a:srgbClr val="FF6600"/>
                </a:solidFill>
              </a:rPr>
              <a:t>DOM</a:t>
            </a:r>
            <a:endParaRPr lang="en-US" sz="3200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629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133476"/>
            <a:ext cx="6753226" cy="499268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DOM = (</a:t>
            </a:r>
            <a:r>
              <a:rPr lang="en-US" sz="2400" b="1" dirty="0"/>
              <a:t>D</a:t>
            </a:r>
            <a:r>
              <a:rPr lang="en-US" sz="2400" dirty="0"/>
              <a:t>ocument </a:t>
            </a:r>
            <a:r>
              <a:rPr lang="en-US" sz="2400" b="1" dirty="0"/>
              <a:t>O</a:t>
            </a:r>
            <a:r>
              <a:rPr lang="en-US" sz="2400" dirty="0"/>
              <a:t>bject </a:t>
            </a:r>
            <a:r>
              <a:rPr lang="en-US" sz="2400" b="1" dirty="0" smtClean="0"/>
              <a:t>M</a:t>
            </a:r>
            <a:r>
              <a:rPr lang="en-US" sz="2400" dirty="0" smtClean="0"/>
              <a:t>odel</a:t>
            </a:r>
          </a:p>
          <a:p>
            <a:r>
              <a:rPr lang="en-US" sz="2400" dirty="0" smtClean="0"/>
              <a:t>DOM –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tượng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endParaRPr lang="en-US" sz="2400" dirty="0" smtClean="0"/>
          </a:p>
          <a:p>
            <a:r>
              <a:rPr lang="en-US" sz="2400" dirty="0" err="1" smtClean="0"/>
              <a:t>Khi</a:t>
            </a:r>
            <a:r>
              <a:rPr lang="en-US" sz="2400" dirty="0"/>
              <a:t> </a:t>
            </a:r>
            <a:r>
              <a:rPr lang="en-US" sz="2400" dirty="0" err="1" smtClean="0"/>
              <a:t>trang</a:t>
            </a:r>
            <a:r>
              <a:rPr lang="en-US" sz="2400" dirty="0" smtClean="0"/>
              <a:t> Web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tải</a:t>
            </a:r>
            <a:r>
              <a:rPr lang="en-US" sz="2400" dirty="0" smtClean="0"/>
              <a:t> </a:t>
            </a:r>
            <a:r>
              <a:rPr lang="en-US" sz="2400" dirty="0" err="1" smtClean="0"/>
              <a:t>lên</a:t>
            </a:r>
            <a:r>
              <a:rPr lang="en-US" sz="2400" dirty="0" smtClean="0"/>
              <a:t>,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duyệt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tượng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trang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DOM HTML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xây</a:t>
            </a:r>
            <a:r>
              <a:rPr lang="en-US" sz="2400" dirty="0" smtClean="0"/>
              <a:t> </a:t>
            </a:r>
            <a:r>
              <a:rPr lang="en-US" sz="2400" dirty="0" err="1" smtClean="0"/>
              <a:t>dựng</a:t>
            </a:r>
            <a:r>
              <a:rPr lang="en-US" sz="2400" dirty="0" smtClean="0"/>
              <a:t> </a:t>
            </a:r>
            <a:r>
              <a:rPr lang="en-US" sz="2400" dirty="0" err="1" smtClean="0"/>
              <a:t>như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cây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tượng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DOM Tree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Will `typeof window === 'object'` always be true?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443" y="1268065"/>
            <a:ext cx="4743449" cy="30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9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4" y="1200151"/>
            <a:ext cx="5705475" cy="50292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HTML DOM </a:t>
            </a: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</a:t>
            </a:r>
            <a:r>
              <a:rPr lang="en-US" sz="2200" dirty="0" err="1" smtClean="0"/>
              <a:t>mô</a:t>
            </a:r>
            <a:r>
              <a:rPr lang="en-US" sz="2200" dirty="0" smtClean="0"/>
              <a:t> </a:t>
            </a:r>
            <a:r>
              <a:rPr lang="en-US" sz="2200" dirty="0" err="1" smtClean="0"/>
              <a:t>hình</a:t>
            </a:r>
            <a:r>
              <a:rPr lang="en-US" sz="2200" dirty="0" smtClean="0"/>
              <a:t> </a:t>
            </a:r>
            <a:r>
              <a:rPr lang="en-US" sz="2200" dirty="0" err="1" smtClean="0"/>
              <a:t>đối</a:t>
            </a:r>
            <a:r>
              <a:rPr lang="en-US" sz="2200" dirty="0" smtClean="0"/>
              <a:t> </a:t>
            </a:r>
            <a:r>
              <a:rPr lang="en-US" sz="2200" dirty="0" err="1" smtClean="0"/>
              <a:t>tượng</a:t>
            </a:r>
            <a:r>
              <a:rPr lang="en-US" sz="2200" dirty="0" smtClean="0"/>
              <a:t> </a:t>
            </a:r>
            <a:r>
              <a:rPr lang="en-US" sz="2200" dirty="0" err="1" smtClean="0"/>
              <a:t>cho</a:t>
            </a:r>
            <a:r>
              <a:rPr lang="en-US" sz="2200" dirty="0" smtClean="0"/>
              <a:t> HTML, </a:t>
            </a:r>
            <a:r>
              <a:rPr lang="en-US" sz="2200" dirty="0" err="1" smtClean="0"/>
              <a:t>nó</a:t>
            </a:r>
            <a:r>
              <a:rPr lang="en-US" sz="2200" dirty="0" smtClean="0"/>
              <a:t> </a:t>
            </a:r>
            <a:r>
              <a:rPr lang="en-US" sz="2200" dirty="0" err="1" smtClean="0"/>
              <a:t>xác</a:t>
            </a:r>
            <a:r>
              <a:rPr lang="en-US" sz="2200" dirty="0" smtClean="0"/>
              <a:t> </a:t>
            </a:r>
            <a:r>
              <a:rPr lang="en-US" sz="2200" dirty="0" err="1" smtClean="0"/>
              <a:t>định</a:t>
            </a:r>
            <a:r>
              <a:rPr lang="en-US" sz="2200" dirty="0" smtClean="0"/>
              <a:t>:</a:t>
            </a:r>
          </a:p>
          <a:p>
            <a:pPr lvl="1"/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HTML </a:t>
            </a:r>
            <a:r>
              <a:rPr lang="en-US" sz="2200" dirty="0" err="1" smtClean="0"/>
              <a:t>như</a:t>
            </a:r>
            <a:r>
              <a:rPr lang="en-US" sz="2200" dirty="0" smtClean="0"/>
              <a:t> </a:t>
            </a: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</a:t>
            </a:r>
            <a:r>
              <a:rPr lang="en-US" sz="2200" dirty="0" err="1" smtClean="0"/>
              <a:t>đối</a:t>
            </a:r>
            <a:r>
              <a:rPr lang="en-US" sz="2200" dirty="0" smtClean="0"/>
              <a:t> </a:t>
            </a:r>
            <a:r>
              <a:rPr lang="en-US" sz="2200" dirty="0" err="1" smtClean="0"/>
              <a:t>tượng</a:t>
            </a:r>
            <a:endParaRPr lang="en-US" sz="2200" dirty="0" smtClean="0"/>
          </a:p>
          <a:p>
            <a:pPr lvl="1"/>
            <a:r>
              <a:rPr lang="en-US" sz="2200" dirty="0" err="1" smtClean="0"/>
              <a:t>Thuộc</a:t>
            </a:r>
            <a:r>
              <a:rPr lang="en-US" sz="2200" dirty="0" smtClean="0"/>
              <a:t> </a:t>
            </a:r>
            <a:r>
              <a:rPr lang="en-US" sz="2200" dirty="0" err="1" smtClean="0"/>
              <a:t>tính</a:t>
            </a:r>
            <a:r>
              <a:rPr lang="en-US" sz="2200" dirty="0" smtClean="0"/>
              <a:t> </a:t>
            </a:r>
            <a:r>
              <a:rPr lang="en-US" sz="2200" dirty="0" err="1" smtClean="0"/>
              <a:t>cho</a:t>
            </a:r>
            <a:r>
              <a:rPr lang="en-US" sz="2200" dirty="0" smtClean="0"/>
              <a:t> </a:t>
            </a:r>
            <a:r>
              <a:rPr lang="en-US" sz="2200" dirty="0" err="1" smtClean="0"/>
              <a:t>tất</a:t>
            </a:r>
            <a:r>
              <a:rPr lang="en-US" sz="2200" dirty="0" smtClean="0"/>
              <a:t> </a:t>
            </a:r>
            <a:r>
              <a:rPr lang="en-US" sz="2200" dirty="0" err="1" smtClean="0"/>
              <a:t>cả</a:t>
            </a:r>
            <a:r>
              <a:rPr lang="en-US" sz="2200" dirty="0" smtClean="0"/>
              <a:t>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HTML</a:t>
            </a:r>
          </a:p>
          <a:p>
            <a:pPr lvl="1"/>
            <a:r>
              <a:rPr lang="en-US" sz="2200" dirty="0" err="1" smtClean="0"/>
              <a:t>Phương</a:t>
            </a:r>
            <a:r>
              <a:rPr lang="en-US" sz="2200" dirty="0" smtClean="0"/>
              <a:t> </a:t>
            </a:r>
            <a:r>
              <a:rPr lang="en-US" sz="2200" dirty="0" err="1" smtClean="0"/>
              <a:t>thức</a:t>
            </a:r>
            <a:r>
              <a:rPr lang="en-US" sz="2200" dirty="0" smtClean="0"/>
              <a:t> </a:t>
            </a:r>
            <a:r>
              <a:rPr lang="en-US" sz="2200" dirty="0" err="1" smtClean="0"/>
              <a:t>cho</a:t>
            </a:r>
            <a:r>
              <a:rPr lang="en-US" sz="2200" dirty="0" smtClean="0"/>
              <a:t> </a:t>
            </a:r>
            <a:r>
              <a:rPr lang="en-US" sz="2200" dirty="0" err="1" smtClean="0"/>
              <a:t>tất</a:t>
            </a:r>
            <a:r>
              <a:rPr lang="en-US" sz="2200" dirty="0" smtClean="0"/>
              <a:t> </a:t>
            </a:r>
            <a:r>
              <a:rPr lang="en-US" sz="2200" dirty="0" err="1" smtClean="0"/>
              <a:t>cả</a:t>
            </a:r>
            <a:r>
              <a:rPr lang="en-US" sz="2200" dirty="0" smtClean="0"/>
              <a:t>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HTML</a:t>
            </a:r>
          </a:p>
          <a:p>
            <a:pPr lvl="1"/>
            <a:r>
              <a:rPr lang="en-US" sz="2200" dirty="0" err="1" smtClean="0"/>
              <a:t>Sự</a:t>
            </a:r>
            <a:r>
              <a:rPr lang="en-US" sz="2200" dirty="0" smtClean="0"/>
              <a:t> </a:t>
            </a:r>
            <a:r>
              <a:rPr lang="en-US" sz="2200" dirty="0" err="1" smtClean="0"/>
              <a:t>kiện</a:t>
            </a:r>
            <a:r>
              <a:rPr lang="en-US" sz="2200" dirty="0" smtClean="0"/>
              <a:t> </a:t>
            </a:r>
            <a:r>
              <a:rPr lang="en-US" sz="2200" dirty="0" err="1" smtClean="0"/>
              <a:t>cho</a:t>
            </a:r>
            <a:r>
              <a:rPr lang="en-US" sz="2200" dirty="0" smtClean="0"/>
              <a:t> </a:t>
            </a:r>
            <a:r>
              <a:rPr lang="en-US" sz="2200" dirty="0" err="1" smtClean="0"/>
              <a:t>tất</a:t>
            </a:r>
            <a:r>
              <a:rPr lang="en-US" sz="2200" dirty="0" smtClean="0"/>
              <a:t> </a:t>
            </a:r>
            <a:r>
              <a:rPr lang="en-US" sz="2200" dirty="0" err="1" smtClean="0"/>
              <a:t>cả</a:t>
            </a:r>
            <a:r>
              <a:rPr lang="en-US" sz="2200" dirty="0" smtClean="0"/>
              <a:t>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HTML</a:t>
            </a:r>
          </a:p>
          <a:p>
            <a:pPr lvl="1"/>
            <a:endParaRPr lang="en-US" sz="2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HTML DOM </a:t>
            </a: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API </a:t>
            </a:r>
            <a:r>
              <a:rPr lang="en-US" sz="2200" dirty="0" err="1" smtClean="0"/>
              <a:t>cho</a:t>
            </a:r>
            <a:r>
              <a:rPr lang="en-US" sz="2200" dirty="0" smtClean="0"/>
              <a:t> JavaScript:</a:t>
            </a:r>
          </a:p>
          <a:p>
            <a:pPr lvl="1"/>
            <a:r>
              <a:rPr lang="en-US" sz="2200" dirty="0" err="1" smtClean="0"/>
              <a:t>Có</a:t>
            </a:r>
            <a:r>
              <a:rPr lang="en-US" sz="2200" dirty="0" smtClean="0"/>
              <a:t> </a:t>
            </a:r>
            <a:r>
              <a:rPr lang="en-US" sz="2200" dirty="0" err="1" smtClean="0"/>
              <a:t>thể</a:t>
            </a:r>
            <a:r>
              <a:rPr lang="en-US" sz="2200" dirty="0" smtClean="0"/>
              <a:t> </a:t>
            </a:r>
            <a:r>
              <a:rPr lang="en-US" sz="2200" dirty="0" err="1" smtClean="0"/>
              <a:t>thêm</a:t>
            </a:r>
            <a:r>
              <a:rPr lang="en-US" sz="2200" dirty="0" smtClean="0"/>
              <a:t>/</a:t>
            </a:r>
            <a:r>
              <a:rPr lang="en-US" sz="2200" dirty="0" err="1" smtClean="0"/>
              <a:t>thay</a:t>
            </a:r>
            <a:r>
              <a:rPr lang="en-US" sz="2200" dirty="0" smtClean="0"/>
              <a:t> </a:t>
            </a:r>
            <a:r>
              <a:rPr lang="en-US" sz="2200" dirty="0" err="1" smtClean="0"/>
              <a:t>đổi</a:t>
            </a:r>
            <a:r>
              <a:rPr lang="en-US" sz="2200" dirty="0" smtClean="0"/>
              <a:t>/</a:t>
            </a:r>
            <a:r>
              <a:rPr lang="en-US" sz="2200" dirty="0" err="1" smtClean="0"/>
              <a:t>xóa</a:t>
            </a:r>
            <a:r>
              <a:rPr lang="en-US" sz="2200" dirty="0" smtClean="0"/>
              <a:t>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tử</a:t>
            </a:r>
            <a:r>
              <a:rPr lang="en-US" sz="2200" dirty="0" smtClean="0"/>
              <a:t> HTML</a:t>
            </a:r>
          </a:p>
          <a:p>
            <a:pPr lvl="1"/>
            <a:r>
              <a:rPr lang="en-US" sz="2200" dirty="0" err="1" smtClean="0"/>
              <a:t>Có</a:t>
            </a:r>
            <a:r>
              <a:rPr lang="en-US" sz="2200" dirty="0" smtClean="0"/>
              <a:t> </a:t>
            </a:r>
            <a:r>
              <a:rPr lang="en-US" sz="2200" dirty="0" err="1" smtClean="0"/>
              <a:t>thể</a:t>
            </a:r>
            <a:r>
              <a:rPr lang="en-US" sz="2200" dirty="0" smtClean="0"/>
              <a:t> </a:t>
            </a:r>
            <a:r>
              <a:rPr lang="en-US" sz="2200" dirty="0" err="1" smtClean="0"/>
              <a:t>thêm</a:t>
            </a:r>
            <a:r>
              <a:rPr lang="en-US" sz="2200" dirty="0" smtClean="0"/>
              <a:t>/</a:t>
            </a:r>
            <a:r>
              <a:rPr lang="en-US" sz="2200" dirty="0" err="1" smtClean="0"/>
              <a:t>thay</a:t>
            </a:r>
            <a:r>
              <a:rPr lang="en-US" sz="2200" dirty="0" smtClean="0"/>
              <a:t> </a:t>
            </a:r>
            <a:r>
              <a:rPr lang="en-US" sz="2200" dirty="0" err="1" smtClean="0"/>
              <a:t>đổi</a:t>
            </a:r>
            <a:r>
              <a:rPr lang="en-US" sz="2200" dirty="0" smtClean="0"/>
              <a:t>/</a:t>
            </a:r>
            <a:r>
              <a:rPr lang="en-US" sz="2200" dirty="0" err="1" smtClean="0"/>
              <a:t>xóa</a:t>
            </a:r>
            <a:r>
              <a:rPr lang="en-US" sz="2200" dirty="0" smtClean="0"/>
              <a:t> </a:t>
            </a:r>
            <a:r>
              <a:rPr lang="en-US" sz="2200" dirty="0" err="1" smtClean="0"/>
              <a:t>thuộc</a:t>
            </a:r>
            <a:r>
              <a:rPr lang="en-US" sz="2200" dirty="0" smtClean="0"/>
              <a:t> </a:t>
            </a:r>
            <a:r>
              <a:rPr lang="en-US" sz="2200" dirty="0" err="1" smtClean="0"/>
              <a:t>tính</a:t>
            </a:r>
            <a:r>
              <a:rPr lang="en-US" sz="2200" dirty="0" smtClean="0"/>
              <a:t> HTML</a:t>
            </a:r>
          </a:p>
          <a:p>
            <a:pPr lvl="1"/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thêm</a:t>
            </a:r>
            <a:r>
              <a:rPr lang="en-US" sz="2200" dirty="0"/>
              <a:t>/</a:t>
            </a:r>
            <a:r>
              <a:rPr lang="en-US" sz="2200" dirty="0" err="1"/>
              <a:t>thay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/</a:t>
            </a:r>
            <a:r>
              <a:rPr lang="en-US" sz="2200" dirty="0" err="1"/>
              <a:t>xóa</a:t>
            </a:r>
            <a:r>
              <a:rPr lang="en-US" sz="2200" dirty="0"/>
              <a:t> </a:t>
            </a:r>
            <a:r>
              <a:rPr lang="en-US" sz="2200" dirty="0" err="1" smtClean="0"/>
              <a:t>định</a:t>
            </a:r>
            <a:r>
              <a:rPr lang="en-US" sz="2200" dirty="0" smtClean="0"/>
              <a:t> </a:t>
            </a:r>
            <a:r>
              <a:rPr lang="en-US" sz="2200" dirty="0" err="1" smtClean="0"/>
              <a:t>dạng</a:t>
            </a:r>
            <a:r>
              <a:rPr lang="en-US" sz="2200" dirty="0" smtClean="0"/>
              <a:t> CSS</a:t>
            </a:r>
          </a:p>
          <a:p>
            <a:pPr lvl="1"/>
            <a:r>
              <a:rPr lang="en-US" sz="2200" dirty="0" err="1"/>
              <a:t>C</a:t>
            </a:r>
            <a:r>
              <a:rPr lang="en-US" sz="2200" dirty="0" err="1" smtClean="0"/>
              <a:t>ó</a:t>
            </a:r>
            <a:r>
              <a:rPr lang="en-US" sz="2200" dirty="0" smtClean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phản</a:t>
            </a:r>
            <a:r>
              <a:rPr lang="en-US" sz="2200" dirty="0"/>
              <a:t> </a:t>
            </a:r>
            <a:r>
              <a:rPr lang="en-US" sz="2200" dirty="0" err="1"/>
              <a:t>ứng</a:t>
            </a:r>
            <a:r>
              <a:rPr lang="en-US" sz="2200" dirty="0"/>
              <a:t>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sự</a:t>
            </a:r>
            <a:r>
              <a:rPr lang="en-US" sz="2200" dirty="0"/>
              <a:t> </a:t>
            </a:r>
            <a:r>
              <a:rPr lang="en-US" sz="2200" dirty="0" err="1"/>
              <a:t>kiện</a:t>
            </a:r>
            <a:r>
              <a:rPr lang="en-US" sz="2200" dirty="0"/>
              <a:t> HTML</a:t>
            </a:r>
            <a:endParaRPr lang="en-US" sz="2200" dirty="0" smtClean="0"/>
          </a:p>
          <a:p>
            <a:pPr lvl="1"/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thêm</a:t>
            </a:r>
            <a:r>
              <a:rPr lang="en-US" sz="2200" dirty="0"/>
              <a:t>/</a:t>
            </a:r>
            <a:r>
              <a:rPr lang="en-US" sz="2200" dirty="0" err="1"/>
              <a:t>thay</a:t>
            </a:r>
            <a:r>
              <a:rPr lang="en-US" sz="2200" dirty="0"/>
              <a:t> </a:t>
            </a:r>
            <a:r>
              <a:rPr lang="en-US" sz="2200" dirty="0" err="1"/>
              <a:t>đổi</a:t>
            </a:r>
            <a:r>
              <a:rPr lang="en-US" sz="2200" dirty="0"/>
              <a:t>/</a:t>
            </a:r>
            <a:r>
              <a:rPr lang="en-US" sz="2200" dirty="0" err="1"/>
              <a:t>xóa</a:t>
            </a:r>
            <a:r>
              <a:rPr lang="en-US" sz="2200" dirty="0"/>
              <a:t> </a:t>
            </a:r>
            <a:r>
              <a:rPr lang="en-US" sz="2200" dirty="0" err="1" smtClean="0"/>
              <a:t>sự</a:t>
            </a:r>
            <a:r>
              <a:rPr lang="en-US" sz="2200" dirty="0" smtClean="0"/>
              <a:t> </a:t>
            </a:r>
            <a:r>
              <a:rPr lang="en-US" sz="2200" dirty="0" err="1" smtClean="0"/>
              <a:t>kiện</a:t>
            </a:r>
            <a:r>
              <a:rPr lang="en-US" sz="2200" dirty="0" smtClean="0"/>
              <a:t> </a:t>
            </a:r>
            <a:r>
              <a:rPr lang="en-US" sz="2200" dirty="0"/>
              <a:t>HTML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M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5066831"/>
            <a:ext cx="822325" cy="11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74" y="5216231"/>
            <a:ext cx="893624" cy="101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6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Tìm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phần</a:t>
            </a:r>
            <a:r>
              <a:rPr lang="en-US" b="0" dirty="0"/>
              <a:t> </a:t>
            </a:r>
            <a:r>
              <a:rPr lang="en-US" b="0" dirty="0" err="1"/>
              <a:t>tử</a:t>
            </a:r>
            <a:r>
              <a:rPr lang="en-US" b="0" dirty="0"/>
              <a:t> </a:t>
            </a:r>
            <a:r>
              <a:rPr lang="en-US" b="0" dirty="0" smtClean="0"/>
              <a:t>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</a:p>
          <a:p>
            <a:pPr lvl="1"/>
            <a:r>
              <a:rPr lang="vi-VN" dirty="0" smtClean="0"/>
              <a:t>Tìm </a:t>
            </a:r>
            <a:r>
              <a:rPr lang="vi-VN" dirty="0"/>
              <a:t>phần tử HTML theo </a:t>
            </a:r>
            <a:r>
              <a:rPr lang="vi-VN" dirty="0" smtClean="0"/>
              <a:t>id</a:t>
            </a:r>
            <a:endParaRPr lang="en-US" dirty="0" smtClean="0"/>
          </a:p>
          <a:p>
            <a:pPr marL="609585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document.getElementById</a:t>
            </a:r>
            <a:r>
              <a:rPr lang="en-US" dirty="0" smtClean="0">
                <a:solidFill>
                  <a:srgbClr val="FF0000"/>
                </a:solidFill>
              </a:rPr>
              <a:t>(id);</a:t>
            </a:r>
            <a:endParaRPr lang="vi-VN" dirty="0">
              <a:solidFill>
                <a:srgbClr val="FF0000"/>
              </a:solidFill>
            </a:endParaRPr>
          </a:p>
          <a:p>
            <a:pPr lvl="1"/>
            <a:r>
              <a:rPr lang="vi-VN" dirty="0"/>
              <a:t>Tìm các phần tử HTML theo tên </a:t>
            </a:r>
            <a:r>
              <a:rPr lang="vi-VN" dirty="0" smtClean="0"/>
              <a:t>thẻ</a:t>
            </a:r>
            <a:endParaRPr lang="en-US" dirty="0" smtClean="0"/>
          </a:p>
          <a:p>
            <a:pPr marL="609585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document.getElementsByTagName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tagname</a:t>
            </a:r>
            <a:r>
              <a:rPr lang="en-US" dirty="0" smtClean="0">
                <a:solidFill>
                  <a:srgbClr val="FF0000"/>
                </a:solidFill>
              </a:rPr>
              <a:t>);</a:t>
            </a:r>
            <a:endParaRPr lang="vi-VN" dirty="0">
              <a:solidFill>
                <a:srgbClr val="FF0000"/>
              </a:solidFill>
            </a:endParaRPr>
          </a:p>
          <a:p>
            <a:pPr lvl="1"/>
            <a:r>
              <a:rPr lang="vi-VN" dirty="0"/>
              <a:t>Tìm các phần tử HTML theo tên </a:t>
            </a:r>
            <a:r>
              <a:rPr lang="vi-VN" dirty="0" smtClean="0"/>
              <a:t>lớp</a:t>
            </a:r>
            <a:endParaRPr lang="en-US" dirty="0" smtClean="0"/>
          </a:p>
          <a:p>
            <a:pPr marL="609585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document.getElementsByClassName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classname</a:t>
            </a:r>
            <a:r>
              <a:rPr lang="en-US" dirty="0" smtClean="0">
                <a:solidFill>
                  <a:srgbClr val="FF0000"/>
                </a:solidFill>
              </a:rPr>
              <a:t>);</a:t>
            </a:r>
            <a:endParaRPr lang="vi-VN" dirty="0">
              <a:solidFill>
                <a:srgbClr val="FF0000"/>
              </a:solidFill>
            </a:endParaRPr>
          </a:p>
          <a:p>
            <a:pPr lvl="1"/>
            <a:r>
              <a:rPr lang="vi-VN" dirty="0"/>
              <a:t>Tìm các phần tử HTML bằng bộ chọn </a:t>
            </a:r>
            <a:r>
              <a:rPr lang="vi-VN" dirty="0" smtClean="0"/>
              <a:t>CSS</a:t>
            </a:r>
            <a:endParaRPr lang="en-US" dirty="0" smtClean="0"/>
          </a:p>
          <a:p>
            <a:pPr marL="609585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document.querySelectorAll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htmlselector</a:t>
            </a:r>
            <a:r>
              <a:rPr lang="en-US" dirty="0" smtClean="0">
                <a:solidFill>
                  <a:srgbClr val="FF0000"/>
                </a:solidFill>
              </a:rPr>
              <a:t>);</a:t>
            </a:r>
            <a:endParaRPr lang="vi-VN" dirty="0">
              <a:solidFill>
                <a:srgbClr val="FF0000"/>
              </a:solidFill>
            </a:endParaRPr>
          </a:p>
          <a:p>
            <a:pPr lvl="1"/>
            <a:r>
              <a:rPr lang="vi-VN" dirty="0"/>
              <a:t>Tìm phần tử HTML </a:t>
            </a:r>
            <a:r>
              <a:rPr lang="en-US" dirty="0" err="1" smtClean="0"/>
              <a:t>thông</a:t>
            </a:r>
            <a:r>
              <a:rPr lang="en-US" dirty="0" smtClean="0"/>
              <a:t> qua</a:t>
            </a:r>
            <a:r>
              <a:rPr lang="vi-VN" dirty="0" smtClean="0"/>
              <a:t> tập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vi-VN" dirty="0" smtClean="0"/>
              <a:t>đối </a:t>
            </a:r>
            <a:r>
              <a:rPr lang="vi-VN" dirty="0"/>
              <a:t>tượng </a:t>
            </a:r>
            <a:r>
              <a:rPr lang="vi-VN" dirty="0" smtClean="0"/>
              <a:t>HTML</a:t>
            </a:r>
            <a:r>
              <a:rPr lang="en-US" dirty="0" smtClean="0"/>
              <a:t>:</a:t>
            </a:r>
          </a:p>
          <a:p>
            <a:pPr marL="609585" lvl="1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anchors, forms, images, links </a:t>
            </a:r>
            <a:r>
              <a:rPr lang="en-US" dirty="0" err="1" smtClean="0">
                <a:solidFill>
                  <a:srgbClr val="FF0000"/>
                </a:solidFill>
              </a:rPr>
              <a:t>và</a:t>
            </a:r>
            <a:r>
              <a:rPr lang="en-US" dirty="0" smtClean="0">
                <a:solidFill>
                  <a:srgbClr val="FF0000"/>
                </a:solidFill>
              </a:rPr>
              <a:t> scripts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22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Thay</a:t>
            </a:r>
            <a:r>
              <a:rPr lang="en-US" sz="4000" dirty="0" smtClean="0"/>
              <a:t> </a:t>
            </a:r>
            <a:r>
              <a:rPr lang="en-US" sz="4000" dirty="0" err="1" smtClean="0"/>
              <a:t>đổi</a:t>
            </a:r>
            <a:r>
              <a:rPr lang="en-US" sz="4000" dirty="0" smtClean="0"/>
              <a:t> </a:t>
            </a:r>
            <a:r>
              <a:rPr lang="en-US" sz="4000" dirty="0" err="1" smtClean="0"/>
              <a:t>phần</a:t>
            </a:r>
            <a:r>
              <a:rPr lang="en-US" sz="4000" dirty="0" smtClean="0"/>
              <a:t> </a:t>
            </a:r>
            <a:r>
              <a:rPr lang="en-US" sz="4000" dirty="0" err="1" smtClean="0"/>
              <a:t>tử</a:t>
            </a:r>
            <a:r>
              <a:rPr lang="en-US" sz="4000" dirty="0" smtClean="0"/>
              <a:t> HTML</a:t>
            </a:r>
            <a:endParaRPr lang="en-US" sz="40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479807"/>
              </p:ext>
            </p:extLst>
          </p:nvPr>
        </p:nvGraphicFramePr>
        <p:xfrm>
          <a:off x="438149" y="1941984"/>
          <a:ext cx="11639551" cy="3331126"/>
        </p:xfrm>
        <a:graphic>
          <a:graphicData uri="http://schemas.openxmlformats.org/drawingml/2006/table">
            <a:tbl>
              <a:tblPr/>
              <a:tblGrid>
                <a:gridCol w="5911389">
                  <a:extLst>
                    <a:ext uri="{9D8B030D-6E8A-4147-A177-3AD203B41FA5}">
                      <a16:colId xmlns:a16="http://schemas.microsoft.com/office/drawing/2014/main" val="1895826811"/>
                    </a:ext>
                  </a:extLst>
                </a:gridCol>
                <a:gridCol w="5728162">
                  <a:extLst>
                    <a:ext uri="{9D8B030D-6E8A-4147-A177-3AD203B41FA5}">
                      <a16:colId xmlns:a16="http://schemas.microsoft.com/office/drawing/2014/main" val="1839248488"/>
                    </a:ext>
                  </a:extLst>
                </a:gridCol>
              </a:tblGrid>
              <a:tr h="494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solidFill>
                            <a:schemeClr val="bg1"/>
                          </a:solidFill>
                          <a:effectLst/>
                        </a:rPr>
                        <a:t>Thuộc</a:t>
                      </a:r>
                      <a:r>
                        <a:rPr lang="en-US" sz="23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tính</a:t>
                      </a:r>
                      <a:endParaRPr lang="en-US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23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endParaRPr lang="en-US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366823"/>
                  </a:ext>
                </a:extLst>
              </a:tr>
              <a:tr h="494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i="1" dirty="0" err="1">
                          <a:effectLst/>
                        </a:rPr>
                        <a:t>element</a:t>
                      </a:r>
                      <a:r>
                        <a:rPr lang="en-US" sz="2300" dirty="0" err="1">
                          <a:effectLst/>
                        </a:rPr>
                        <a:t>.</a:t>
                      </a:r>
                      <a:r>
                        <a:rPr lang="en-US" sz="2300" dirty="0" err="1">
                          <a:solidFill>
                            <a:srgbClr val="FF0000"/>
                          </a:solidFill>
                          <a:effectLst/>
                        </a:rPr>
                        <a:t>innerHTML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smtClean="0">
                          <a:effectLst/>
                        </a:rPr>
                        <a:t>=</a:t>
                      </a:r>
                      <a:r>
                        <a:rPr lang="en-US" sz="2300" baseline="0" dirty="0" smtClean="0">
                          <a:effectLst/>
                        </a:rPr>
                        <a:t> “</a:t>
                      </a:r>
                      <a:r>
                        <a:rPr lang="en-US" sz="2300" baseline="0" dirty="0" err="1" smtClean="0">
                          <a:effectLst/>
                        </a:rPr>
                        <a:t>giá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trị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mới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cho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phần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tử</a:t>
                      </a:r>
                      <a:r>
                        <a:rPr lang="en-US" sz="2300" baseline="0" dirty="0" smtClean="0">
                          <a:effectLst/>
                        </a:rPr>
                        <a:t>”</a:t>
                      </a:r>
                      <a:endParaRPr lang="en-US" sz="2300" dirty="0"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effectLst/>
                        </a:rPr>
                        <a:t>Thay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</a:rPr>
                        <a:t>đổi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giá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trị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của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phân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tử</a:t>
                      </a:r>
                      <a:r>
                        <a:rPr lang="en-US" sz="2300" baseline="0" dirty="0" smtClean="0">
                          <a:effectLst/>
                        </a:rPr>
                        <a:t> HTML</a:t>
                      </a:r>
                      <a:endParaRPr lang="en-US" sz="23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65992"/>
                  </a:ext>
                </a:extLst>
              </a:tr>
              <a:tr h="502874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i="1" dirty="0" err="1">
                          <a:effectLst/>
                        </a:rPr>
                        <a:t>element</a:t>
                      </a:r>
                      <a:r>
                        <a:rPr lang="en-US" sz="2300" dirty="0" err="1">
                          <a:effectLst/>
                        </a:rPr>
                        <a:t>.</a:t>
                      </a:r>
                      <a:r>
                        <a:rPr lang="en-US" sz="2300" i="1" dirty="0" err="1">
                          <a:solidFill>
                            <a:srgbClr val="FF0000"/>
                          </a:solidFill>
                          <a:effectLst/>
                        </a:rPr>
                        <a:t>attribute</a:t>
                      </a:r>
                      <a:r>
                        <a:rPr lang="en-US" sz="2300" i="1" dirty="0">
                          <a:effectLst/>
                        </a:rPr>
                        <a:t> = </a:t>
                      </a:r>
                      <a:r>
                        <a:rPr lang="en-US" sz="2300" i="1" dirty="0" smtClean="0">
                          <a:effectLst/>
                        </a:rPr>
                        <a:t>“</a:t>
                      </a:r>
                      <a:r>
                        <a:rPr lang="en-US" sz="2300" i="1" dirty="0" err="1" smtClean="0">
                          <a:effectLst/>
                        </a:rPr>
                        <a:t>giá</a:t>
                      </a:r>
                      <a:r>
                        <a:rPr lang="en-US" sz="2300" i="1" baseline="0" dirty="0" smtClean="0">
                          <a:effectLst/>
                        </a:rPr>
                        <a:t> </a:t>
                      </a:r>
                      <a:r>
                        <a:rPr lang="en-US" sz="2300" i="1" baseline="0" dirty="0" err="1" smtClean="0">
                          <a:effectLst/>
                        </a:rPr>
                        <a:t>trị</a:t>
                      </a:r>
                      <a:r>
                        <a:rPr lang="en-US" sz="2300" i="1" baseline="0" dirty="0" smtClean="0">
                          <a:effectLst/>
                        </a:rPr>
                        <a:t> </a:t>
                      </a:r>
                      <a:r>
                        <a:rPr lang="en-US" sz="2300" i="1" baseline="0" dirty="0" err="1" smtClean="0">
                          <a:effectLst/>
                        </a:rPr>
                        <a:t>thuộc</a:t>
                      </a:r>
                      <a:r>
                        <a:rPr lang="en-US" sz="2300" i="1" baseline="0" dirty="0" smtClean="0">
                          <a:effectLst/>
                        </a:rPr>
                        <a:t> </a:t>
                      </a:r>
                      <a:r>
                        <a:rPr lang="en-US" sz="2300" i="1" baseline="0" dirty="0" err="1" smtClean="0">
                          <a:effectLst/>
                        </a:rPr>
                        <a:t>tính</a:t>
                      </a:r>
                      <a:r>
                        <a:rPr lang="en-US" sz="2300" i="1" baseline="0" dirty="0" smtClean="0">
                          <a:effectLst/>
                        </a:rPr>
                        <a:t> </a:t>
                      </a:r>
                      <a:r>
                        <a:rPr lang="en-US" sz="2300" i="1" baseline="0" dirty="0" err="1" smtClean="0">
                          <a:effectLst/>
                        </a:rPr>
                        <a:t>mới</a:t>
                      </a:r>
                      <a:r>
                        <a:rPr lang="en-US" sz="2300" i="1" baseline="0" dirty="0" smtClean="0">
                          <a:effectLst/>
                        </a:rPr>
                        <a:t>”</a:t>
                      </a:r>
                      <a:endParaRPr lang="en-US" sz="2300" dirty="0"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effectLst/>
                        </a:rPr>
                        <a:t>Thay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</a:rPr>
                        <a:t>đổi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giá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trị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thuộc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tính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của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phần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tử</a:t>
                      </a:r>
                      <a:r>
                        <a:rPr lang="en-US" sz="2300" baseline="0" dirty="0" smtClean="0">
                          <a:effectLst/>
                        </a:rPr>
                        <a:t> HTML</a:t>
                      </a:r>
                      <a:endParaRPr lang="en-US" sz="23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515511"/>
                  </a:ext>
                </a:extLst>
              </a:tr>
              <a:tr h="494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i="1" dirty="0" err="1">
                          <a:effectLst/>
                        </a:rPr>
                        <a:t>element</a:t>
                      </a:r>
                      <a:r>
                        <a:rPr lang="en-US" sz="2300" dirty="0" err="1">
                          <a:effectLst/>
                        </a:rPr>
                        <a:t>.</a:t>
                      </a:r>
                      <a:r>
                        <a:rPr lang="en-US" sz="2300" dirty="0" err="1">
                          <a:solidFill>
                            <a:srgbClr val="FF0000"/>
                          </a:solidFill>
                          <a:effectLst/>
                        </a:rPr>
                        <a:t>style.</a:t>
                      </a:r>
                      <a:r>
                        <a:rPr lang="en-US" sz="2300" i="1" dirty="0" err="1">
                          <a:solidFill>
                            <a:srgbClr val="FF0000"/>
                          </a:solidFill>
                          <a:effectLst/>
                        </a:rPr>
                        <a:t>property</a:t>
                      </a:r>
                      <a:r>
                        <a:rPr lang="en-US" sz="2300" i="1" dirty="0">
                          <a:effectLst/>
                        </a:rPr>
                        <a:t> = </a:t>
                      </a:r>
                      <a:r>
                        <a:rPr lang="en-US" sz="2300" i="1" dirty="0" smtClean="0">
                          <a:effectLst/>
                        </a:rPr>
                        <a:t>“</a:t>
                      </a:r>
                      <a:r>
                        <a:rPr lang="en-US" sz="2300" i="1" dirty="0" err="1" smtClean="0">
                          <a:effectLst/>
                        </a:rPr>
                        <a:t>Thuộc</a:t>
                      </a:r>
                      <a:r>
                        <a:rPr lang="en-US" sz="2300" i="1" baseline="0" dirty="0" smtClean="0">
                          <a:effectLst/>
                        </a:rPr>
                        <a:t> </a:t>
                      </a:r>
                      <a:r>
                        <a:rPr lang="en-US" sz="2300" i="1" baseline="0" dirty="0" err="1" smtClean="0">
                          <a:effectLst/>
                        </a:rPr>
                        <a:t>tính</a:t>
                      </a:r>
                      <a:r>
                        <a:rPr lang="en-US" sz="2300" i="1" baseline="0" dirty="0" smtClean="0">
                          <a:effectLst/>
                        </a:rPr>
                        <a:t> CSS </a:t>
                      </a:r>
                      <a:r>
                        <a:rPr lang="en-US" sz="2300" i="1" baseline="0" dirty="0" err="1" smtClean="0">
                          <a:effectLst/>
                        </a:rPr>
                        <a:t>mới</a:t>
                      </a:r>
                      <a:r>
                        <a:rPr lang="en-US" sz="2300" i="1" dirty="0" smtClean="0">
                          <a:effectLst/>
                        </a:rPr>
                        <a:t>”</a:t>
                      </a:r>
                      <a:endParaRPr lang="en-US" sz="2300" dirty="0"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effectLst/>
                        </a:rPr>
                        <a:t>Thay</a:t>
                      </a:r>
                      <a:r>
                        <a:rPr lang="en-US" sz="2300" dirty="0" smtClean="0">
                          <a:effectLst/>
                        </a:rPr>
                        <a:t> </a:t>
                      </a:r>
                      <a:r>
                        <a:rPr lang="en-US" sz="2300" dirty="0" err="1" smtClean="0">
                          <a:effectLst/>
                        </a:rPr>
                        <a:t>đổi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giá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trị</a:t>
                      </a:r>
                      <a:r>
                        <a:rPr lang="en-US" sz="2300" baseline="0" dirty="0" smtClean="0">
                          <a:effectLst/>
                        </a:rPr>
                        <a:t> CSS </a:t>
                      </a:r>
                      <a:r>
                        <a:rPr lang="en-US" sz="2300" baseline="0" dirty="0" err="1" smtClean="0">
                          <a:effectLst/>
                        </a:rPr>
                        <a:t>của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một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phần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tử</a:t>
                      </a:r>
                      <a:r>
                        <a:rPr lang="en-US" sz="2300" baseline="0" dirty="0" smtClean="0">
                          <a:effectLst/>
                        </a:rPr>
                        <a:t> HTML</a:t>
                      </a:r>
                      <a:endParaRPr lang="en-US" sz="23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225599"/>
                  </a:ext>
                </a:extLst>
              </a:tr>
              <a:tr h="494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solidFill>
                            <a:schemeClr val="bg1"/>
                          </a:solidFill>
                          <a:effectLst/>
                        </a:rPr>
                        <a:t>Phươn</a:t>
                      </a:r>
                      <a:r>
                        <a:rPr lang="en-US" sz="23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r>
                        <a:rPr lang="en-US" sz="23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thức</a:t>
                      </a:r>
                      <a:endParaRPr lang="en-US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23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endParaRPr lang="en-US" sz="2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159602"/>
                  </a:ext>
                </a:extLst>
              </a:tr>
              <a:tr h="844060"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i="1" dirty="0" err="1">
                          <a:effectLst/>
                        </a:rPr>
                        <a:t>element</a:t>
                      </a:r>
                      <a:r>
                        <a:rPr lang="en-US" sz="2300" dirty="0" err="1">
                          <a:effectLst/>
                        </a:rPr>
                        <a:t>.</a:t>
                      </a:r>
                      <a:r>
                        <a:rPr lang="en-US" sz="2300" dirty="0" err="1">
                          <a:solidFill>
                            <a:srgbClr val="FF0000"/>
                          </a:solidFill>
                          <a:effectLst/>
                        </a:rPr>
                        <a:t>setAttribute</a:t>
                      </a:r>
                      <a:r>
                        <a:rPr lang="en-US" sz="2300" i="1" dirty="0">
                          <a:effectLst/>
                        </a:rPr>
                        <a:t>(attribute, value)</a:t>
                      </a:r>
                      <a:endParaRPr lang="en-US" sz="2300" dirty="0"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300" dirty="0" err="1" smtClean="0">
                          <a:effectLst/>
                        </a:rPr>
                        <a:t>Thay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đổi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giá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trị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thuộc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tính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của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phần</a:t>
                      </a:r>
                      <a:r>
                        <a:rPr lang="en-US" sz="2300" baseline="0" dirty="0" smtClean="0">
                          <a:effectLst/>
                        </a:rPr>
                        <a:t> </a:t>
                      </a:r>
                      <a:r>
                        <a:rPr lang="en-US" sz="2300" baseline="0" dirty="0" err="1" smtClean="0">
                          <a:effectLst/>
                        </a:rPr>
                        <a:t>tử</a:t>
                      </a:r>
                      <a:r>
                        <a:rPr lang="en-US" sz="2300" baseline="0" dirty="0" smtClean="0">
                          <a:effectLst/>
                        </a:rPr>
                        <a:t> HTML</a:t>
                      </a:r>
                      <a:endParaRPr lang="en-US" sz="23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1551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3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Code </a:t>
            </a:r>
            <a:r>
              <a:rPr lang="en-US" sz="3600" dirty="0" err="1" smtClean="0"/>
              <a:t>ví</a:t>
            </a:r>
            <a:r>
              <a:rPr lang="en-US" sz="3600" dirty="0" smtClean="0"/>
              <a:t> </a:t>
            </a:r>
            <a:r>
              <a:rPr lang="en-US" sz="3600" dirty="0" err="1" smtClean="0"/>
              <a:t>dụ</a:t>
            </a:r>
            <a:r>
              <a:rPr lang="en-US" sz="3600" dirty="0" smtClean="0"/>
              <a:t> - </a:t>
            </a:r>
            <a:r>
              <a:rPr lang="en-US" sz="3600" dirty="0" err="1" smtClean="0"/>
              <a:t>Thay</a:t>
            </a:r>
            <a:r>
              <a:rPr lang="en-US" sz="3600" dirty="0" smtClean="0"/>
              <a:t> </a:t>
            </a:r>
            <a:r>
              <a:rPr lang="en-US" sz="3600" dirty="0" err="1" smtClean="0"/>
              <a:t>đổi</a:t>
            </a:r>
            <a:r>
              <a:rPr lang="en-US" sz="3600" dirty="0" smtClean="0"/>
              <a:t> </a:t>
            </a:r>
            <a:r>
              <a:rPr lang="en-US" sz="3600" dirty="0" err="1" smtClean="0"/>
              <a:t>giá</a:t>
            </a:r>
            <a:r>
              <a:rPr lang="en-US" sz="3600" dirty="0" smtClean="0"/>
              <a:t> </a:t>
            </a:r>
            <a:r>
              <a:rPr lang="en-US" sz="3600" dirty="0" err="1" smtClean="0"/>
              <a:t>trị</a:t>
            </a:r>
            <a:r>
              <a:rPr lang="en-US" sz="3600" dirty="0" smtClean="0"/>
              <a:t> </a:t>
            </a:r>
            <a:r>
              <a:rPr lang="en-US" sz="3600" dirty="0" err="1" smtClean="0"/>
              <a:t>thuộc</a:t>
            </a:r>
            <a:r>
              <a:rPr lang="en-US" sz="3600" dirty="0" smtClean="0"/>
              <a:t> </a:t>
            </a:r>
            <a:r>
              <a:rPr lang="en-US" sz="3600" dirty="0" err="1" smtClean="0"/>
              <a:t>tính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474" y="1985993"/>
            <a:ext cx="4905376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Wellcome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to HTML DOM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"intro"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Lorem ipsum dolor sit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amet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consectetur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adipisicing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elit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 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Veritatis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error quo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expedita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aspernatur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deleniti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doloremque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alias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architecto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maiores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reprehenderit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animi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explicabo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sit ex?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Excepturi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quam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quisquam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maiores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aperiam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voluptates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Result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"result"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ima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"images/color-fruit.jpeg"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"200"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"150"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2675" y="1313021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HTML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1899554"/>
            <a:ext cx="6419850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Lay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gia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tri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tu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phan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tu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chua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id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intro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"intro"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Gan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gia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tri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cho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phan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tu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chua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class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getElementsByClassName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"result"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)[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"&lt;b&gt;Update values for Element By Class Name from Element Id:&lt;/b&gt;"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intro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Thay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doi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gia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tri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thuoc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tinh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cho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phan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tu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image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ima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"images/pom-laptop.png"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hoac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su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sung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phuong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6A9955"/>
                </a:solidFill>
                <a:latin typeface="Consolas" panose="020B0609020204030204" pitchFamily="49" charset="0"/>
              </a:rPr>
              <a:t>thuc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ima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img</a:t>
            </a:r>
            <a:r>
              <a:rPr lang="en-US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setAttribute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"images/pom-laptop.png</a:t>
            </a:r>
            <a:r>
              <a:rPr lang="en-US" sz="1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9764" y="1304573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HTML + JS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5105140"/>
            <a:ext cx="4930058" cy="10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8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nắm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, ý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BOM, DOM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BOM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DOM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(Event) </a:t>
            </a:r>
            <a:r>
              <a:rPr lang="en-US" dirty="0" err="1" smtClean="0"/>
              <a:t>trong</a:t>
            </a:r>
            <a:r>
              <a:rPr lang="en-US" dirty="0" smtClean="0"/>
              <a:t> JS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,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DOM </a:t>
            </a:r>
            <a:r>
              <a:rPr lang="en-US" dirty="0" err="1" smtClean="0"/>
              <a:t>trong</a:t>
            </a:r>
            <a:r>
              <a:rPr lang="en-US" dirty="0" smtClean="0"/>
              <a:t> JS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40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671378"/>
            <a:ext cx="4714875" cy="3714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6150" y="1113022"/>
            <a:ext cx="952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Trước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48" y="1574687"/>
            <a:ext cx="4581525" cy="4572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43536" y="2537490"/>
            <a:ext cx="1266825" cy="20955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57975" y="1095579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Sau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4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Thêm</a:t>
            </a:r>
            <a:r>
              <a:rPr lang="en-US" b="0" dirty="0" smtClean="0"/>
              <a:t>, </a:t>
            </a:r>
            <a:r>
              <a:rPr lang="en-US" b="0" dirty="0" err="1" smtClean="0"/>
              <a:t>thay</a:t>
            </a:r>
            <a:r>
              <a:rPr lang="en-US" b="0" dirty="0" smtClean="0"/>
              <a:t> </a:t>
            </a:r>
            <a:r>
              <a:rPr lang="en-US" b="0" dirty="0" err="1" smtClean="0"/>
              <a:t>thế</a:t>
            </a:r>
            <a:r>
              <a:rPr lang="en-US" b="0" dirty="0" smtClean="0"/>
              <a:t> </a:t>
            </a:r>
            <a:r>
              <a:rPr lang="en-US" b="0" dirty="0" err="1"/>
              <a:t>và</a:t>
            </a:r>
            <a:r>
              <a:rPr lang="en-US" b="0" dirty="0"/>
              <a:t> </a:t>
            </a:r>
            <a:r>
              <a:rPr lang="en-US" b="0" dirty="0" err="1"/>
              <a:t>xóa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 smtClean="0"/>
              <a:t>phần</a:t>
            </a:r>
            <a:r>
              <a:rPr lang="en-US" b="0" dirty="0" smtClean="0"/>
              <a:t> </a:t>
            </a:r>
            <a:r>
              <a:rPr lang="en-US" b="0" dirty="0" err="1" smtClean="0"/>
              <a:t>tử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856054"/>
              </p:ext>
            </p:extLst>
          </p:nvPr>
        </p:nvGraphicFramePr>
        <p:xfrm>
          <a:off x="371474" y="1141550"/>
          <a:ext cx="11182351" cy="2701968"/>
        </p:xfrm>
        <a:graphic>
          <a:graphicData uri="http://schemas.openxmlformats.org/drawingml/2006/table">
            <a:tbl>
              <a:tblPr/>
              <a:tblGrid>
                <a:gridCol w="5582329">
                  <a:extLst>
                    <a:ext uri="{9D8B030D-6E8A-4147-A177-3AD203B41FA5}">
                      <a16:colId xmlns:a16="http://schemas.microsoft.com/office/drawing/2014/main" val="3446512567"/>
                    </a:ext>
                  </a:extLst>
                </a:gridCol>
                <a:gridCol w="5600022">
                  <a:extLst>
                    <a:ext uri="{9D8B030D-6E8A-4147-A177-3AD203B41FA5}">
                      <a16:colId xmlns:a16="http://schemas.microsoft.com/office/drawing/2014/main" val="3248947280"/>
                    </a:ext>
                  </a:extLst>
                </a:gridCol>
              </a:tblGrid>
              <a:tr h="43839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solidFill>
                            <a:schemeClr val="bg1"/>
                          </a:solidFill>
                          <a:effectLst/>
                        </a:rPr>
                        <a:t>Phương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thức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348838"/>
                  </a:ext>
                </a:extLst>
              </a:tr>
              <a:tr h="43839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document.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</a:rPr>
                        <a:t>createElement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element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effectLst/>
                        </a:rPr>
                        <a:t>Tạo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mới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một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phần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tử</a:t>
                      </a:r>
                      <a:endParaRPr lang="en-US" sz="20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41533"/>
                  </a:ext>
                </a:extLst>
              </a:tr>
              <a:tr h="43839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document.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</a:rPr>
                        <a:t>removeChild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element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effectLst/>
                        </a:rPr>
                        <a:t>Xóa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một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phần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tử</a:t>
                      </a:r>
                      <a:endParaRPr lang="en-US" sz="20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955198"/>
                  </a:ext>
                </a:extLst>
              </a:tr>
              <a:tr h="43839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document.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</a:rPr>
                        <a:t>appendChild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element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effectLst/>
                        </a:rPr>
                        <a:t>Thêm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một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phần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tử</a:t>
                      </a:r>
                      <a:r>
                        <a:rPr lang="en-US" sz="2000" baseline="0" dirty="0" smtClean="0">
                          <a:effectLst/>
                        </a:rPr>
                        <a:t> con</a:t>
                      </a:r>
                      <a:endParaRPr lang="en-US" sz="20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278095"/>
                  </a:ext>
                </a:extLst>
              </a:tr>
              <a:tr h="43839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document.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</a:rPr>
                        <a:t>replaceChild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new, old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effectLst/>
                        </a:rPr>
                        <a:t>Thay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 err="1" smtClean="0">
                          <a:effectLst/>
                        </a:rPr>
                        <a:t>thể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một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phần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tử</a:t>
                      </a:r>
                      <a:endParaRPr lang="en-US" sz="20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818914"/>
                  </a:ext>
                </a:extLst>
              </a:tr>
              <a:tr h="43839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effectLst/>
                        </a:rPr>
                        <a:t>document.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</a:rPr>
                        <a:t>write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text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45528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 smtClean="0">
                          <a:effectLst/>
                        </a:rPr>
                        <a:t>Xuất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nội</a:t>
                      </a:r>
                      <a:r>
                        <a:rPr lang="en-US" sz="2000" baseline="0" dirty="0" smtClean="0">
                          <a:effectLst/>
                        </a:rPr>
                        <a:t> dung </a:t>
                      </a:r>
                      <a:r>
                        <a:rPr lang="en-US" sz="2000" baseline="0" dirty="0" err="1" smtClean="0">
                          <a:effectLst/>
                        </a:rPr>
                        <a:t>ra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tài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baseline="0" dirty="0" err="1" smtClean="0">
                          <a:effectLst/>
                        </a:rPr>
                        <a:t>liệu</a:t>
                      </a:r>
                      <a:r>
                        <a:rPr lang="en-US" sz="2000" baseline="0" dirty="0" smtClean="0">
                          <a:effectLst/>
                        </a:rPr>
                        <a:t> HTML</a:t>
                      </a:r>
                      <a:endParaRPr lang="en-US" sz="2000" dirty="0">
                        <a:effectLst/>
                      </a:endParaRPr>
                    </a:p>
                  </a:txBody>
                  <a:tcPr marL="72764" marR="72764" marT="72764" marB="7276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735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5" y="3952513"/>
            <a:ext cx="5724526" cy="1775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08" y="3793835"/>
            <a:ext cx="4068847" cy="1213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14" y="4969759"/>
            <a:ext cx="4369836" cy="14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(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0" y="1758978"/>
            <a:ext cx="3019425" cy="1381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6519"/>
          <a:stretch/>
        </p:blipFill>
        <p:spPr>
          <a:xfrm>
            <a:off x="6100762" y="1817743"/>
            <a:ext cx="3095625" cy="117682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304735" y="1699724"/>
            <a:ext cx="438854" cy="1085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115" y="3130493"/>
            <a:ext cx="4548893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"p1"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paragraph.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"p2"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This is another paragraph.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72200" y="3121670"/>
            <a:ext cx="5619749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parent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"p1"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para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createElement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"p"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node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createTextNode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"This is new."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para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en-US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node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parent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replaceChild</a:t>
            </a:r>
            <a:r>
              <a:rPr lang="en-US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para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child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115" y="1289184"/>
            <a:ext cx="174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Kết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quả</a:t>
            </a:r>
            <a:r>
              <a:rPr lang="en-US" b="1" dirty="0" smtClean="0">
                <a:solidFill>
                  <a:srgbClr val="FF0000"/>
                </a:solidFill>
              </a:rPr>
              <a:t> ban </a:t>
            </a:r>
            <a:r>
              <a:rPr lang="en-US" b="1" dirty="0" err="1" smtClean="0">
                <a:solidFill>
                  <a:srgbClr val="FF0000"/>
                </a:solidFill>
              </a:rPr>
              <a:t>đầu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05501" y="1330392"/>
            <a:ext cx="5886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Kết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quả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sau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khi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thêm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mới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thay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thế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nội</a:t>
            </a:r>
            <a:r>
              <a:rPr lang="en-US" b="1" dirty="0" smtClean="0">
                <a:solidFill>
                  <a:srgbClr val="FF0000"/>
                </a:solidFill>
              </a:rPr>
              <a:t> dung </a:t>
            </a:r>
            <a:r>
              <a:rPr lang="en-US" b="1" dirty="0" err="1" smtClean="0">
                <a:solidFill>
                  <a:srgbClr val="FF0000"/>
                </a:solidFill>
              </a:rPr>
              <a:t>cho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phần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tử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4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querySelectorAll</a:t>
            </a:r>
            <a:r>
              <a:rPr lang="en-US" dirty="0" smtClean="0"/>
              <a:t>(‘selector’)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HTML </a:t>
            </a:r>
            <a:r>
              <a:rPr lang="en-US" dirty="0" err="1" smtClean="0"/>
              <a:t>khớp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CSS Query;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err="1" smtClean="0">
                <a:solidFill>
                  <a:srgbClr val="FF0000"/>
                </a:solidFill>
              </a:rPr>
              <a:t>const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pars = </a:t>
            </a:r>
            <a:r>
              <a:rPr lang="en-US" b="1" dirty="0" err="1">
                <a:solidFill>
                  <a:srgbClr val="FF0000"/>
                </a:solidFill>
              </a:rPr>
              <a:t>document.querySelectorAll</a:t>
            </a:r>
            <a:r>
              <a:rPr lang="en-US" b="1" dirty="0">
                <a:solidFill>
                  <a:srgbClr val="FF0000"/>
                </a:solidFill>
              </a:rPr>
              <a:t>("</a:t>
            </a:r>
            <a:r>
              <a:rPr lang="en-US" b="1" dirty="0" err="1">
                <a:solidFill>
                  <a:srgbClr val="FF0000"/>
                </a:solidFill>
              </a:rPr>
              <a:t>p.main</a:t>
            </a:r>
            <a:r>
              <a:rPr lang="en-US" b="1" dirty="0">
                <a:solidFill>
                  <a:srgbClr val="FF0000"/>
                </a:solidFill>
              </a:rPr>
              <a:t>");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34" y="3200399"/>
            <a:ext cx="8646156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(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con)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0162"/>
          <a:stretch/>
        </p:blipFill>
        <p:spPr>
          <a:xfrm>
            <a:off x="1990725" y="1766683"/>
            <a:ext cx="3333750" cy="1300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62674" y="3134372"/>
            <a:ext cx="570547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parent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child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"p1"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en-US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parent</a:t>
            </a:r>
            <a:r>
              <a:rPr lang="en-US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removeChild</a:t>
            </a:r>
            <a:r>
              <a:rPr lang="en-US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child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686" y="3185626"/>
            <a:ext cx="4992051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"div1"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"p1"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paragraph.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"p2"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This is another paragraph.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766683"/>
            <a:ext cx="3086100" cy="9906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519737" y="1651883"/>
            <a:ext cx="447675" cy="130036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5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Thêm</a:t>
            </a:r>
            <a:r>
              <a:rPr lang="en-US" b="0" dirty="0" smtClean="0"/>
              <a:t> </a:t>
            </a:r>
            <a:r>
              <a:rPr lang="en-US" b="0" dirty="0" err="1" smtClean="0"/>
              <a:t>phần</a:t>
            </a:r>
            <a:r>
              <a:rPr lang="en-US" b="0" dirty="0" smtClean="0"/>
              <a:t> </a:t>
            </a:r>
            <a:r>
              <a:rPr lang="en-US" b="0" dirty="0" err="1" smtClean="0"/>
              <a:t>tử</a:t>
            </a:r>
            <a:r>
              <a:rPr lang="en-US" b="0" dirty="0" smtClean="0"/>
              <a:t> </a:t>
            </a:r>
            <a:r>
              <a:rPr lang="en-US" b="0" dirty="0" err="1" smtClean="0"/>
              <a:t>mới</a:t>
            </a:r>
            <a:r>
              <a:rPr lang="en-US" b="0" dirty="0" smtClean="0"/>
              <a:t> (</a:t>
            </a:r>
            <a:r>
              <a:rPr lang="en-US" b="0" dirty="0" err="1" smtClean="0"/>
              <a:t>linh</a:t>
            </a:r>
            <a:r>
              <a:rPr lang="en-US" b="0" dirty="0" smtClean="0"/>
              <a:t> </a:t>
            </a:r>
            <a:r>
              <a:rPr lang="en-US" b="0" dirty="0" err="1" smtClean="0"/>
              <a:t>hoạt</a:t>
            </a:r>
            <a:r>
              <a:rPr lang="en-US" b="0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144298"/>
            <a:ext cx="4019550" cy="2200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8199" y="1357312"/>
            <a:ext cx="7219949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Hàm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Add 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một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phần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tử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con 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vào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phần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tử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 cha</a:t>
            </a:r>
          </a:p>
          <a:p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parentId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elementTag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parentId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newElement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elementTag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newElement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setAttribute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'id'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newElement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appendChild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newElement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Hàm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Xóa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phần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tử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con (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Dựa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vào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Id 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phần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tử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con)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51B6C4"/>
                </a:solidFill>
                <a:latin typeface="Consolas" panose="020B0609020204030204" pitchFamily="49" charset="0"/>
              </a:rPr>
              <a:t>parentNode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removeChild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fileId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</a:p>
          <a:p>
            <a:r>
              <a:rPr lang="en-US" sz="12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Add File -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Hàm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lắng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nghe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sự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kiện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addFile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fileId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++; 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Tăng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ID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của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phần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tử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lên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một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cách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tự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động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để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đảm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báo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tính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duy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nhất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của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ID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cho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phần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tử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mới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  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'file-'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fileId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         </a:t>
            </a:r>
          </a:p>
          <a:p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removeLink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'&lt;a </a:t>
            </a:r>
            <a:r>
              <a:rPr lang="en-US" sz="12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href</a:t>
            </a:r>
            <a:r>
              <a:rPr lang="en-US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="" </a:t>
            </a:r>
            <a:r>
              <a:rPr lang="en-US" sz="12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onclick</a:t>
            </a:r>
            <a:r>
              <a:rPr lang="en-US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removeElement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');"&gt;Remove File&lt;/a&gt;'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'&lt;input type="file" name="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uploaded_files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[]"/&gt;'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removeLink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smtClean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addElement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'files'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'p'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elementId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1474" y="4026741"/>
            <a:ext cx="4133851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enctype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"multipart/form-data"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action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Upload file(s)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"files"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"file-0</a:t>
            </a:r>
            <a:r>
              <a:rPr lang="en-US" sz="12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    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"file"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uploaded_file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[]"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"Add File"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addFile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();"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81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0B050"/>
                </a:solidFill>
              </a:rPr>
              <a:t>Sự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kiện</a:t>
            </a:r>
            <a:r>
              <a:rPr lang="en-US" b="1" dirty="0" smtClean="0">
                <a:solidFill>
                  <a:srgbClr val="00B050"/>
                </a:solidFill>
              </a:rPr>
              <a:t> - Event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3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kiện</a:t>
            </a:r>
            <a:r>
              <a:rPr lang="en-US" sz="2800" dirty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“</a:t>
            </a:r>
            <a:r>
              <a:rPr lang="en-US" sz="2800" dirty="0" err="1" smtClean="0">
                <a:solidFill>
                  <a:srgbClr val="FF0000"/>
                </a:solidFill>
              </a:rPr>
              <a:t>Những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gì</a:t>
            </a:r>
            <a:r>
              <a:rPr lang="en-US" sz="2800" dirty="0" smtClean="0">
                <a:solidFill>
                  <a:srgbClr val="FF0000"/>
                </a:solidFill>
              </a:rPr>
              <a:t>”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hành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r>
              <a:rPr lang="en-US" sz="2800" dirty="0" smtClean="0"/>
              <a:t> </a:t>
            </a:r>
            <a:r>
              <a:rPr lang="en-US" sz="2800" dirty="0" err="1" smtClean="0"/>
              <a:t>nào</a:t>
            </a:r>
            <a:r>
              <a:rPr lang="en-US" sz="2800" dirty="0" smtClean="0"/>
              <a:t> </a:t>
            </a:r>
            <a:r>
              <a:rPr lang="en-US" sz="2800" dirty="0" err="1" smtClean="0"/>
              <a:t>đó</a:t>
            </a:r>
            <a:r>
              <a:rPr lang="en-US" sz="2800" dirty="0" smtClean="0"/>
              <a:t> </a:t>
            </a:r>
            <a:r>
              <a:rPr lang="en-US" sz="2800" dirty="0" err="1" smtClean="0"/>
              <a:t>xẩy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</a:t>
            </a:r>
            <a:r>
              <a:rPr lang="en-US" sz="2800" dirty="0" err="1" smtClean="0"/>
              <a:t>trình</a:t>
            </a:r>
            <a:r>
              <a:rPr lang="en-US" sz="2800" dirty="0" smtClean="0"/>
              <a:t> </a:t>
            </a:r>
            <a:r>
              <a:rPr lang="en-US" sz="2800" dirty="0" err="1" smtClean="0"/>
              <a:t>duyệt</a:t>
            </a:r>
            <a:r>
              <a:rPr lang="en-US" sz="2800" dirty="0" smtClean="0"/>
              <a:t>;</a:t>
            </a:r>
          </a:p>
          <a:p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kiện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</a:t>
            </a:r>
            <a:r>
              <a:rPr lang="en-US" sz="2800" dirty="0" err="1" smtClean="0"/>
              <a:t>trang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err="1" smtClean="0"/>
              <a:t>Trang</a:t>
            </a:r>
            <a:r>
              <a:rPr lang="en-US" sz="2400" dirty="0" smtClean="0"/>
              <a:t> web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tải</a:t>
            </a:r>
            <a:r>
              <a:rPr lang="en-US" sz="2400" dirty="0" smtClean="0"/>
              <a:t> </a:t>
            </a:r>
            <a:r>
              <a:rPr lang="en-US" sz="2400" dirty="0" err="1" smtClean="0"/>
              <a:t>xong</a:t>
            </a:r>
            <a:endParaRPr lang="en-US" sz="2400" dirty="0" smtClean="0"/>
          </a:p>
          <a:p>
            <a:pPr lvl="1"/>
            <a:r>
              <a:rPr lang="en-US" sz="2400" dirty="0" err="1" smtClean="0"/>
              <a:t>Nhấn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Nút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,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</a:t>
            </a:r>
            <a:r>
              <a:rPr lang="en-US" sz="2400" dirty="0" err="1" smtClean="0"/>
              <a:t>nào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endParaRPr lang="en-US" sz="2400" dirty="0" smtClean="0"/>
          </a:p>
          <a:p>
            <a:pPr lvl="1"/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form </a:t>
            </a:r>
            <a:r>
              <a:rPr lang="en-US" sz="2400" dirty="0" err="1" smtClean="0"/>
              <a:t>thay</a:t>
            </a:r>
            <a:r>
              <a:rPr lang="en-US" sz="2400" dirty="0" smtClean="0"/>
              <a:t> </a:t>
            </a:r>
            <a:r>
              <a:rPr lang="en-US" sz="2400" dirty="0" err="1" smtClean="0"/>
              <a:t>đổi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endParaRPr lang="en-US" sz="2400" dirty="0" smtClean="0"/>
          </a:p>
          <a:p>
            <a:pPr lvl="1"/>
            <a:r>
              <a:rPr lang="en-US" sz="2400" dirty="0" smtClean="0"/>
              <a:t>….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Tìm hiểu sự kiện trong Javascrip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546" y="4398007"/>
            <a:ext cx="3729297" cy="184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087" y="1901456"/>
            <a:ext cx="3100387" cy="22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07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Các</a:t>
            </a:r>
            <a:r>
              <a:rPr lang="en-US" sz="3600" dirty="0" smtClean="0"/>
              <a:t> </a:t>
            </a:r>
            <a:r>
              <a:rPr lang="en-US" sz="3600" dirty="0" err="1" smtClean="0"/>
              <a:t>cách</a:t>
            </a:r>
            <a:r>
              <a:rPr lang="en-US" sz="3600" dirty="0" smtClean="0"/>
              <a:t> </a:t>
            </a:r>
            <a:r>
              <a:rPr lang="en-US" sz="3600" dirty="0" err="1" smtClean="0"/>
              <a:t>lắng</a:t>
            </a:r>
            <a:r>
              <a:rPr lang="en-US" sz="3600" dirty="0" smtClean="0"/>
              <a:t> </a:t>
            </a:r>
            <a:r>
              <a:rPr lang="en-US" sz="3600" dirty="0" err="1" smtClean="0"/>
              <a:t>nghe</a:t>
            </a:r>
            <a:r>
              <a:rPr lang="en-US" sz="3600" dirty="0" smtClean="0"/>
              <a:t> </a:t>
            </a:r>
            <a:r>
              <a:rPr lang="en-US" sz="3600" dirty="0" err="1" smtClean="0"/>
              <a:t>sự</a:t>
            </a:r>
            <a:r>
              <a:rPr lang="en-US" sz="3600" dirty="0" smtClean="0"/>
              <a:t> </a:t>
            </a:r>
            <a:r>
              <a:rPr lang="en-US" sz="3600" dirty="0" err="1" smtClean="0"/>
              <a:t>kiện</a:t>
            </a:r>
            <a:r>
              <a:rPr lang="en-US" sz="3600" dirty="0" smtClean="0"/>
              <a:t> </a:t>
            </a:r>
            <a:r>
              <a:rPr lang="en-US" sz="3600" dirty="0" err="1" smtClean="0"/>
              <a:t>trong</a:t>
            </a:r>
            <a:r>
              <a:rPr lang="en-US" sz="3600" dirty="0" smtClean="0"/>
              <a:t> JS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2052544"/>
            <a:ext cx="5748338" cy="3190875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Lắng</a:t>
            </a:r>
            <a:r>
              <a:rPr lang="en-US" sz="2800" dirty="0" smtClean="0"/>
              <a:t> </a:t>
            </a:r>
            <a:r>
              <a:rPr lang="en-US" sz="2800" dirty="0" err="1" smtClean="0"/>
              <a:t>nghe</a:t>
            </a:r>
            <a:r>
              <a:rPr lang="en-US" sz="2800" dirty="0" smtClean="0"/>
              <a:t>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tử</a:t>
            </a:r>
            <a:r>
              <a:rPr lang="en-US" sz="2800" dirty="0" smtClean="0"/>
              <a:t> HTML (Inline/HTML Event handlers)</a:t>
            </a:r>
          </a:p>
          <a:p>
            <a:r>
              <a:rPr lang="en-US" sz="2800" dirty="0" err="1" smtClean="0"/>
              <a:t>Lắng</a:t>
            </a:r>
            <a:r>
              <a:rPr lang="en-US" sz="2800" dirty="0" smtClean="0"/>
              <a:t> </a:t>
            </a:r>
            <a:r>
              <a:rPr lang="en-US" sz="2800" dirty="0" err="1" smtClean="0"/>
              <a:t>nghe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kiện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hàm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addEventListener</a:t>
            </a:r>
            <a:r>
              <a:rPr lang="en-US" sz="2800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sz="2800" dirty="0" err="1" smtClean="0"/>
              <a:t>Bỏ</a:t>
            </a:r>
            <a:r>
              <a:rPr lang="en-US" sz="2800" dirty="0" smtClean="0"/>
              <a:t> </a:t>
            </a:r>
            <a:r>
              <a:rPr lang="en-US" sz="2800" dirty="0" err="1" smtClean="0"/>
              <a:t>lắng</a:t>
            </a:r>
            <a:r>
              <a:rPr lang="en-US" sz="2800" dirty="0" smtClean="0"/>
              <a:t> </a:t>
            </a:r>
            <a:r>
              <a:rPr lang="en-US" sz="2800" dirty="0" err="1" smtClean="0"/>
              <a:t>nghe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kiện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hàm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removeEventListeners</a:t>
            </a:r>
            <a:r>
              <a:rPr lang="en-US" sz="2800" dirty="0" smtClean="0">
                <a:solidFill>
                  <a:srgbClr val="FF0000"/>
                </a:solidFill>
              </a:rPr>
              <a:t>()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91" y="2052544"/>
            <a:ext cx="5549089" cy="31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91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FFF00"/>
                </a:solidFill>
              </a:rPr>
              <a:t>Inline/HTML</a:t>
            </a:r>
            <a:r>
              <a:rPr lang="en-US" sz="4400" dirty="0"/>
              <a:t> 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kích</a:t>
            </a:r>
            <a:r>
              <a:rPr lang="en-US" sz="2400" dirty="0" smtClean="0"/>
              <a:t>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liên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giữa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HTML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tên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nó</a:t>
            </a:r>
            <a:endParaRPr lang="en-US" sz="2400" dirty="0" smtClean="0"/>
          </a:p>
          <a:p>
            <a:r>
              <a:rPr lang="en-US" sz="2400" dirty="0" err="1" smtClean="0"/>
              <a:t>Tên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tiền</a:t>
            </a:r>
            <a:r>
              <a:rPr lang="en-US" sz="2400" dirty="0" smtClean="0"/>
              <a:t> </a:t>
            </a:r>
            <a:r>
              <a:rPr lang="en-US" sz="2400" dirty="0" err="1" smtClean="0"/>
              <a:t>tố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on</a:t>
            </a:r>
          </a:p>
          <a:p>
            <a:r>
              <a:rPr lang="en-US" sz="2400" dirty="0" err="1" smtClean="0"/>
              <a:t>Nhưng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phải</a:t>
            </a:r>
            <a:r>
              <a:rPr lang="en-US" sz="2400" dirty="0" smtClean="0"/>
              <a:t> </a:t>
            </a:r>
            <a:r>
              <a:rPr lang="en-US" sz="2400" dirty="0" err="1" smtClean="0"/>
              <a:t>tất</a:t>
            </a:r>
            <a:r>
              <a:rPr lang="en-US" sz="2400" dirty="0" smtClean="0"/>
              <a:t> </a:t>
            </a:r>
            <a:r>
              <a:rPr lang="en-US" sz="2400" dirty="0" err="1" smtClean="0"/>
              <a:t>cả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</a:t>
            </a:r>
            <a:r>
              <a:rPr lang="en-US" sz="2400" dirty="0" err="1" smtClean="0"/>
              <a:t>đều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kiểu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. </a:t>
            </a:r>
            <a:r>
              <a:rPr lang="en-US" sz="2400" dirty="0" err="1" smtClean="0"/>
              <a:t>Ví</a:t>
            </a:r>
            <a:r>
              <a:rPr lang="en-US" sz="2400" dirty="0" smtClean="0"/>
              <a:t> </a:t>
            </a:r>
            <a:r>
              <a:rPr lang="en-US" sz="2400" dirty="0" err="1" smtClean="0"/>
              <a:t>dụ</a:t>
            </a:r>
            <a:r>
              <a:rPr lang="en-US" sz="2400" dirty="0" smtClean="0"/>
              <a:t>: </a:t>
            </a:r>
            <a:r>
              <a:rPr lang="en-US" sz="2400" dirty="0" err="1" smtClean="0"/>
              <a:t>Onchange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input Text Field</a:t>
            </a:r>
          </a:p>
          <a:p>
            <a:pPr lvl="1"/>
            <a:r>
              <a:rPr lang="vi-VN" sz="1900" dirty="0">
                <a:solidFill>
                  <a:srgbClr val="FF0000"/>
                </a:solidFill>
              </a:rPr>
              <a:t>onchange: </a:t>
            </a:r>
            <a:r>
              <a:rPr lang="vi-VN" sz="1900" dirty="0"/>
              <a:t>Một phần tử HTML đã được thay đổi</a:t>
            </a:r>
          </a:p>
          <a:p>
            <a:pPr lvl="1"/>
            <a:r>
              <a:rPr lang="vi-VN" sz="1900" dirty="0">
                <a:solidFill>
                  <a:srgbClr val="FF0000"/>
                </a:solidFill>
              </a:rPr>
              <a:t>onclick: </a:t>
            </a:r>
            <a:r>
              <a:rPr lang="vi-VN" sz="1900" dirty="0"/>
              <a:t>Người dùng nhấp vào một </a:t>
            </a:r>
            <a:r>
              <a:rPr lang="en-US" sz="1900" dirty="0" err="1" smtClean="0"/>
              <a:t>phần</a:t>
            </a:r>
            <a:r>
              <a:rPr lang="en-US" sz="1900" dirty="0" smtClean="0"/>
              <a:t> </a:t>
            </a:r>
            <a:r>
              <a:rPr lang="en-US" sz="1900" dirty="0" err="1" smtClean="0"/>
              <a:t>tử</a:t>
            </a:r>
            <a:r>
              <a:rPr lang="en-US" sz="1900" dirty="0" smtClean="0"/>
              <a:t> </a:t>
            </a:r>
            <a:r>
              <a:rPr lang="vi-VN" sz="1900" dirty="0" smtClean="0"/>
              <a:t>HTML</a:t>
            </a:r>
            <a:endParaRPr lang="vi-VN" sz="1900" dirty="0"/>
          </a:p>
          <a:p>
            <a:pPr lvl="1"/>
            <a:r>
              <a:rPr lang="vi-VN" sz="1900" dirty="0">
                <a:solidFill>
                  <a:srgbClr val="FF0000"/>
                </a:solidFill>
              </a:rPr>
              <a:t>onmouseover: </a:t>
            </a:r>
            <a:r>
              <a:rPr lang="vi-VN" sz="1900" dirty="0"/>
              <a:t>Người dùng di chuột </a:t>
            </a:r>
            <a:r>
              <a:rPr lang="vi-VN" sz="1900" dirty="0">
                <a:solidFill>
                  <a:srgbClr val="FF0000"/>
                </a:solidFill>
              </a:rPr>
              <a:t>qua</a:t>
            </a:r>
            <a:r>
              <a:rPr lang="vi-VN" sz="1900" dirty="0"/>
              <a:t> phần tử HTML</a:t>
            </a:r>
          </a:p>
          <a:p>
            <a:pPr lvl="1"/>
            <a:r>
              <a:rPr lang="vi-VN" sz="1900" dirty="0">
                <a:solidFill>
                  <a:srgbClr val="FF0000"/>
                </a:solidFill>
              </a:rPr>
              <a:t>onmouseout: </a:t>
            </a:r>
            <a:r>
              <a:rPr lang="vi-VN" sz="1900" dirty="0"/>
              <a:t>Người dùng di chuyển chuột </a:t>
            </a:r>
            <a:r>
              <a:rPr lang="vi-VN" sz="1900" dirty="0">
                <a:solidFill>
                  <a:srgbClr val="FF0000"/>
                </a:solidFill>
              </a:rPr>
              <a:t>ra khỏi </a:t>
            </a:r>
            <a:r>
              <a:rPr lang="vi-VN" sz="1900" dirty="0"/>
              <a:t>phần tử HTML</a:t>
            </a:r>
          </a:p>
          <a:p>
            <a:pPr lvl="1"/>
            <a:r>
              <a:rPr lang="vi-VN" sz="1900" dirty="0">
                <a:solidFill>
                  <a:srgbClr val="FF0000"/>
                </a:solidFill>
              </a:rPr>
              <a:t>onkeydown: </a:t>
            </a:r>
            <a:r>
              <a:rPr lang="vi-VN" sz="1900" dirty="0"/>
              <a:t>Người dùng nhấn phím </a:t>
            </a:r>
            <a:r>
              <a:rPr lang="en-US" sz="1900" dirty="0" err="1" smtClean="0"/>
              <a:t>trên</a:t>
            </a:r>
            <a:r>
              <a:rPr lang="en-US" sz="1900" dirty="0" smtClean="0"/>
              <a:t> </a:t>
            </a:r>
            <a:r>
              <a:rPr lang="vi-VN" sz="1900" dirty="0" smtClean="0"/>
              <a:t>bàn </a:t>
            </a:r>
            <a:r>
              <a:rPr lang="vi-VN" sz="1900" dirty="0"/>
              <a:t>phím </a:t>
            </a:r>
            <a:endParaRPr lang="en-US" sz="1900" dirty="0" smtClean="0"/>
          </a:p>
          <a:p>
            <a:pPr lvl="1"/>
            <a:r>
              <a:rPr lang="vi-VN" sz="1900" dirty="0" smtClean="0">
                <a:solidFill>
                  <a:srgbClr val="FF0000"/>
                </a:solidFill>
              </a:rPr>
              <a:t>onload</a:t>
            </a:r>
            <a:r>
              <a:rPr lang="vi-VN" sz="1900" dirty="0">
                <a:solidFill>
                  <a:srgbClr val="FF0000"/>
                </a:solidFill>
              </a:rPr>
              <a:t>: </a:t>
            </a:r>
            <a:r>
              <a:rPr lang="vi-VN" sz="1900" dirty="0"/>
              <a:t>Trình duyệt </a:t>
            </a:r>
            <a:r>
              <a:rPr lang="vi-VN" sz="1900" dirty="0">
                <a:solidFill>
                  <a:srgbClr val="FF0000"/>
                </a:solidFill>
              </a:rPr>
              <a:t>đã tải xong </a:t>
            </a:r>
            <a:r>
              <a:rPr lang="vi-VN" sz="1900" dirty="0"/>
              <a:t>trang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59679" y="5548761"/>
            <a:ext cx="593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Source Code Pro"/>
              </a:rPr>
              <a:t>&lt;element attribute = “</a:t>
            </a:r>
            <a:r>
              <a:rPr lang="en-US" sz="2400" b="1" dirty="0" err="1">
                <a:solidFill>
                  <a:srgbClr val="3F7F95"/>
                </a:solidFill>
                <a:latin typeface="Source Code Pro"/>
              </a:rPr>
              <a:t>functionName</a:t>
            </a:r>
            <a:r>
              <a:rPr lang="en-US" sz="2400" b="1" dirty="0">
                <a:solidFill>
                  <a:srgbClr val="777777"/>
                </a:solidFill>
                <a:latin typeface="Source Code Pro"/>
              </a:rPr>
              <a:t>()</a:t>
            </a:r>
            <a:r>
              <a:rPr lang="en-US" sz="2400" b="1" dirty="0">
                <a:solidFill>
                  <a:srgbClr val="000000"/>
                </a:solidFill>
                <a:latin typeface="Source Code Pro"/>
              </a:rPr>
              <a:t>”&gt;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656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31" y="0"/>
            <a:ext cx="9336037" cy="858743"/>
          </a:xfrm>
        </p:spPr>
        <p:txBody>
          <a:bodyPr/>
          <a:lstStyle/>
          <a:p>
            <a:r>
              <a:rPr lang="en-US" sz="3200" dirty="0" err="1" smtClean="0"/>
              <a:t>Môi</a:t>
            </a:r>
            <a:r>
              <a:rPr lang="en-US" sz="3200" dirty="0" smtClean="0"/>
              <a:t> </a:t>
            </a:r>
            <a:r>
              <a:rPr lang="en-US" sz="3200" dirty="0" err="1" smtClean="0"/>
              <a:t>trường</a:t>
            </a:r>
            <a:r>
              <a:rPr lang="en-US" sz="3200" dirty="0" smtClean="0"/>
              <a:t> </a:t>
            </a:r>
            <a:r>
              <a:rPr lang="en-US" sz="3200" dirty="0" err="1" smtClean="0"/>
              <a:t>trình</a:t>
            </a:r>
            <a:r>
              <a:rPr lang="en-US" sz="3200" dirty="0" smtClean="0"/>
              <a:t> </a:t>
            </a:r>
            <a:r>
              <a:rPr lang="en-US" sz="3200" dirty="0" err="1" smtClean="0"/>
              <a:t>duyệt</a:t>
            </a:r>
            <a:r>
              <a:rPr lang="en-US" sz="3200" dirty="0" smtClean="0"/>
              <a:t> (</a:t>
            </a:r>
            <a:r>
              <a:rPr lang="en-US" sz="3200" dirty="0"/>
              <a:t>Browser </a:t>
            </a:r>
            <a:r>
              <a:rPr lang="en-US" sz="3200" dirty="0" smtClean="0"/>
              <a:t>environment)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133476"/>
            <a:ext cx="7477125" cy="49926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JS ban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Web;</a:t>
            </a:r>
          </a:p>
          <a:p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ngôn</a:t>
            </a:r>
            <a:r>
              <a:rPr lang="en-US" dirty="0" smtClean="0"/>
              <a:t> </a:t>
            </a:r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r>
              <a:rPr lang="en-US" dirty="0" smtClean="0"/>
              <a:t> </a:t>
            </a:r>
            <a:r>
              <a:rPr lang="en-US" dirty="0" err="1" smtClean="0"/>
              <a:t>tảng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Bức</a:t>
            </a:r>
            <a:r>
              <a:rPr lang="en-US" dirty="0" smtClean="0"/>
              <a:t> </a:t>
            </a:r>
            <a:r>
              <a:rPr lang="en-US" dirty="0" err="1" smtClean="0"/>
              <a:t>tranh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cảnh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cạnh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window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Window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DOM, BOM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các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đối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tượng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cơ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sở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(Object, Array, Function);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599" y="1874144"/>
            <a:ext cx="4019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</a:rPr>
              <a:t>Inline/HTML</a:t>
            </a:r>
            <a:r>
              <a:rPr lang="en-US" sz="4000" dirty="0"/>
              <a:t> Event </a:t>
            </a:r>
            <a:r>
              <a:rPr lang="en-US" sz="4000" dirty="0" smtClean="0"/>
              <a:t>handlers – </a:t>
            </a:r>
            <a:r>
              <a:rPr lang="en-US" sz="4000" dirty="0" err="1" smtClean="0"/>
              <a:t>Ví</a:t>
            </a:r>
            <a:r>
              <a:rPr lang="en-US" sz="4000" dirty="0" smtClean="0"/>
              <a:t> </a:t>
            </a:r>
            <a:r>
              <a:rPr lang="en-US" sz="4000" dirty="0" err="1" smtClean="0"/>
              <a:t>dụ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825" y="1052439"/>
            <a:ext cx="88392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alink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javascript:doSomething</a:t>
            </a:r>
            <a:r>
              <a:rPr lang="en-US" sz="1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(this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);"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Nhấp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vào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tôi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alink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);"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Nhấp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vào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tôi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endParaRPr lang="en-US" sz="16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onmouseover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over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onmouseout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This is inside the division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29610" y="2606889"/>
            <a:ext cx="6153151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doSomething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"Hello, You're calling me ..."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over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"Mouse Over"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"Mouse Out"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551046"/>
            <a:ext cx="3038475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0678"/>
          <a:stretch/>
        </p:blipFill>
        <p:spPr>
          <a:xfrm>
            <a:off x="1962333" y="3841544"/>
            <a:ext cx="3527108" cy="1157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813" y="5426677"/>
            <a:ext cx="3256474" cy="929674"/>
          </a:xfrm>
          <a:prstGeom prst="rect">
            <a:avLst/>
          </a:prstGeom>
        </p:spPr>
      </p:pic>
      <p:cxnSp>
        <p:nvCxnSpPr>
          <p:cNvPr id="13" name="Elbow Connector 12"/>
          <p:cNvCxnSpPr>
            <a:endCxn id="10" idx="0"/>
          </p:cNvCxnSpPr>
          <p:nvPr/>
        </p:nvCxnSpPr>
        <p:spPr>
          <a:xfrm>
            <a:off x="1574665" y="2758854"/>
            <a:ext cx="2151222" cy="1082690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16200000" flipH="1">
            <a:off x="130727" y="3931055"/>
            <a:ext cx="2433047" cy="1381125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0276" y="240482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onclick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687" y="4939242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onmouse</a:t>
            </a:r>
            <a:r>
              <a:rPr lang="en-US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64313" y="1319248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Open Sans"/>
              </a:rPr>
              <a:t>Bad </a:t>
            </a:r>
            <a:r>
              <a:rPr lang="en-US" sz="2800" b="1" dirty="0">
                <a:solidFill>
                  <a:srgbClr val="FF0000"/>
                </a:solidFill>
                <a:latin typeface="Open Sans"/>
              </a:rPr>
              <a:t>practice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978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3000" dirty="0" err="1"/>
              <a:t>addEventListener</a:t>
            </a:r>
            <a:r>
              <a:rPr lang="en-US" sz="3000" dirty="0"/>
              <a:t>() </a:t>
            </a:r>
            <a:r>
              <a:rPr lang="en-US" sz="3000" dirty="0" smtClean="0"/>
              <a:t>and </a:t>
            </a:r>
            <a:r>
              <a:rPr lang="en-US" sz="3000" dirty="0" err="1" smtClean="0"/>
              <a:t>removeEventListener</a:t>
            </a:r>
            <a:r>
              <a:rPr lang="en-US" sz="3000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addEventListene</a:t>
            </a:r>
            <a:r>
              <a:rPr lang="en-US" dirty="0" smtClean="0"/>
              <a:t>()</a:t>
            </a:r>
          </a:p>
          <a:p>
            <a:pPr marL="0" indent="0" algn="ctr">
              <a:buNone/>
            </a:pPr>
            <a:r>
              <a:rPr lang="en-US" sz="2800" dirty="0" err="1">
                <a:solidFill>
                  <a:srgbClr val="00B050"/>
                </a:solidFill>
              </a:rPr>
              <a:t>element</a:t>
            </a:r>
            <a:r>
              <a:rPr lang="en-US" sz="2800" dirty="0" err="1"/>
              <a:t>.</a:t>
            </a:r>
            <a:r>
              <a:rPr lang="en-US" sz="2800" b="1" dirty="0" err="1">
                <a:solidFill>
                  <a:srgbClr val="FF0000"/>
                </a:solidFill>
              </a:rPr>
              <a:t>addEventListener</a:t>
            </a:r>
            <a:r>
              <a:rPr lang="en-US" sz="2800" dirty="0"/>
              <a:t>(“event”, </a:t>
            </a:r>
            <a:r>
              <a:rPr lang="en-US" sz="2800" dirty="0" err="1"/>
              <a:t>functionName</a:t>
            </a:r>
            <a:r>
              <a:rPr lang="en-US" sz="2800" dirty="0"/>
              <a:t> </a:t>
            </a:r>
            <a:r>
              <a:rPr lang="en-US" sz="2800" dirty="0" smtClean="0"/>
              <a:t>[,Boolean</a:t>
            </a:r>
            <a:r>
              <a:rPr lang="en-US" sz="2800" dirty="0"/>
              <a:t>]);</a:t>
            </a:r>
            <a:endParaRPr lang="en-US" sz="2800" dirty="0" smtClean="0"/>
          </a:p>
          <a:p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endParaRPr lang="en-US" dirty="0" smtClean="0"/>
          </a:p>
          <a:p>
            <a:pPr marL="0" indent="0" algn="ctr">
              <a:buNone/>
            </a:pPr>
            <a:r>
              <a:rPr lang="en-US" sz="2800" dirty="0" err="1">
                <a:solidFill>
                  <a:srgbClr val="00B050"/>
                </a:solidFill>
              </a:rPr>
              <a:t>element</a:t>
            </a:r>
            <a:r>
              <a:rPr lang="en-US" sz="2800" dirty="0" err="1"/>
              <a:t>.</a:t>
            </a:r>
            <a:r>
              <a:rPr lang="en-US" sz="2800" b="1" dirty="0" err="1">
                <a:solidFill>
                  <a:srgbClr val="FF0000"/>
                </a:solidFill>
              </a:rPr>
              <a:t>removeEventListener</a:t>
            </a:r>
            <a:r>
              <a:rPr lang="en-US" sz="2800" dirty="0"/>
              <a:t>(“event”, </a:t>
            </a:r>
            <a:r>
              <a:rPr lang="en-US" sz="2800" dirty="0" err="1"/>
              <a:t>functionName</a:t>
            </a:r>
            <a:r>
              <a:rPr lang="en-US" sz="2800" dirty="0"/>
              <a:t> </a:t>
            </a:r>
            <a:r>
              <a:rPr lang="en-US" sz="2800" dirty="0" smtClean="0"/>
              <a:t>[,Boolean</a:t>
            </a:r>
            <a:r>
              <a:rPr lang="en-US" sz="2800" dirty="0"/>
              <a:t>]);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474" y="3534570"/>
            <a:ext cx="8810626" cy="249299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Click me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javascript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changeColor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51B6C4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backgroundColor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//change background color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51B6C4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"white"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//change font color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querySelector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"p"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"Great! The button changed its color."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//add text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"click"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changeColor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 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//adds event listener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2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btn.removeEventListener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(“click, </a:t>
            </a:r>
            <a:r>
              <a:rPr lang="en-US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changeColor</a:t>
            </a:r>
            <a:r>
              <a:rPr 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”); //To remove the event listener </a:t>
            </a:r>
            <a:endParaRPr lang="en-US" sz="1200" dirty="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25" y="5265560"/>
            <a:ext cx="2590800" cy="85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481" y="3596782"/>
            <a:ext cx="1804988" cy="620465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9734550" y="4421805"/>
            <a:ext cx="1581150" cy="48577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84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Internet </a:t>
            </a:r>
            <a:r>
              <a:rPr lang="en-US" b="0" dirty="0" smtClean="0"/>
              <a:t>Explorer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 descr="image with no ca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1516061"/>
            <a:ext cx="6356033" cy="219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with no ca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194359"/>
            <a:ext cx="4600574" cy="487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ew Windows Internet Explorer 7 Logo an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1" y="4364220"/>
            <a:ext cx="3467100" cy="128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035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 </a:t>
            </a:r>
            <a:r>
              <a:rPr lang="en-US" dirty="0" err="1" smtClean="0"/>
              <a:t>trong</a:t>
            </a:r>
            <a:r>
              <a:rPr lang="en-US" dirty="0" smtClean="0"/>
              <a:t> JS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928" y="1288209"/>
            <a:ext cx="78390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81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User Interface </a:t>
            </a:r>
            <a:r>
              <a:rPr lang="en-US" b="0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xẩy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HTML;</a:t>
            </a:r>
          </a:p>
          <a:p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lắng</a:t>
            </a:r>
            <a:r>
              <a:rPr lang="en-US" dirty="0" smtClean="0"/>
              <a:t> </a:t>
            </a:r>
            <a:r>
              <a:rPr lang="en-US" dirty="0" err="1" smtClean="0"/>
              <a:t>nghe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Window,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(DOM);</a:t>
            </a:r>
          </a:p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Load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Đang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tải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trang</a:t>
            </a:r>
            <a:r>
              <a:rPr lang="en-US" dirty="0" smtClean="0">
                <a:sym typeface="Wingdings" panose="05000000000000000000" pitchFamily="2" charset="2"/>
              </a:rPr>
              <a:t> Web</a:t>
            </a:r>
            <a:endParaRPr lang="en-US" dirty="0" smtClean="0"/>
          </a:p>
          <a:p>
            <a:pPr lvl="1"/>
            <a:r>
              <a:rPr lang="en-US" dirty="0" smtClean="0"/>
              <a:t>Unload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Trang</a:t>
            </a:r>
            <a:r>
              <a:rPr lang="en-US" dirty="0" smtClean="0">
                <a:sym typeface="Wingdings" panose="05000000000000000000" pitchFamily="2" charset="2"/>
              </a:rPr>
              <a:t> Web </a:t>
            </a:r>
            <a:r>
              <a:rPr lang="en-US" dirty="0" err="1" smtClean="0">
                <a:sym typeface="Wingdings" panose="05000000000000000000" pitchFamily="2" charset="2"/>
              </a:rPr>
              <a:t>chưa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tải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xong</a:t>
            </a:r>
            <a:endParaRPr lang="en-US" dirty="0" smtClean="0"/>
          </a:p>
          <a:p>
            <a:pPr lvl="1"/>
            <a:r>
              <a:rPr lang="en-US" dirty="0" smtClean="0"/>
              <a:t>Error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Có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lỗi</a:t>
            </a:r>
            <a:r>
              <a:rPr lang="en-US" dirty="0" smtClean="0">
                <a:sym typeface="Wingdings" panose="05000000000000000000" pitchFamily="2" charset="2"/>
              </a:rPr>
              <a:t> JavaScript </a:t>
            </a:r>
            <a:r>
              <a:rPr lang="en-US" dirty="0" err="1" smtClean="0">
                <a:sym typeface="Wingdings" panose="05000000000000000000" pitchFamily="2" charset="2"/>
              </a:rPr>
              <a:t>xẩy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trang</a:t>
            </a:r>
            <a:endParaRPr lang="en-US" dirty="0" smtClean="0"/>
          </a:p>
          <a:p>
            <a:pPr lvl="1"/>
            <a:r>
              <a:rPr lang="en-US" dirty="0" smtClean="0"/>
              <a:t>Resize </a:t>
            </a:r>
            <a:r>
              <a:rPr lang="en-US" dirty="0" smtClean="0">
                <a:sym typeface="Wingdings" panose="05000000000000000000" pitchFamily="2" charset="2"/>
              </a:rPr>
              <a:t> Resize </a:t>
            </a:r>
            <a:r>
              <a:rPr lang="en-US" dirty="0" err="1" smtClean="0">
                <a:sym typeface="Wingdings" panose="05000000000000000000" pitchFamily="2" charset="2"/>
              </a:rPr>
              <a:t>lại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kích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thước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trình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duyệt</a:t>
            </a:r>
            <a:endParaRPr lang="en-US" dirty="0" smtClean="0"/>
          </a:p>
          <a:p>
            <a:pPr lvl="1"/>
            <a:r>
              <a:rPr lang="en-US" dirty="0" smtClean="0"/>
              <a:t>Scroll 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Khi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người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dùng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kéo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thanh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trượt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lên</a:t>
            </a:r>
            <a:r>
              <a:rPr lang="en-US" dirty="0" smtClean="0">
                <a:sym typeface="Wingdings" panose="05000000000000000000" pitchFamily="2" charset="2"/>
              </a:rPr>
              <a:t>/</a:t>
            </a:r>
            <a:r>
              <a:rPr lang="en-US" dirty="0" err="1" smtClean="0">
                <a:sym typeface="Wingdings" panose="05000000000000000000" pitchFamily="2" charset="2"/>
              </a:rPr>
              <a:t>xuống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trình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duyệt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2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Focus and blur </a:t>
            </a:r>
            <a:r>
              <a:rPr lang="en-US" b="0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kích</a:t>
            </a:r>
            <a:r>
              <a:rPr lang="en-US" sz="2400" dirty="0" smtClean="0"/>
              <a:t>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focus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HTML;</a:t>
            </a:r>
          </a:p>
          <a:p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 smtClean="0"/>
              <a:t> </a:t>
            </a:r>
            <a:r>
              <a:rPr lang="en-US" sz="2400" dirty="0" err="1" smtClean="0"/>
              <a:t>thường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hữu</a:t>
            </a:r>
            <a:r>
              <a:rPr lang="en-US" sz="2400" dirty="0" smtClean="0"/>
              <a:t> </a:t>
            </a:r>
            <a:r>
              <a:rPr lang="en-US" sz="2400" dirty="0" err="1" smtClean="0"/>
              <a:t>ích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Form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err="1" smtClean="0"/>
              <a:t>Hiển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tips </a:t>
            </a:r>
            <a:r>
              <a:rPr lang="en-US" sz="2000" dirty="0" err="1" smtClean="0"/>
              <a:t>hoặc</a:t>
            </a:r>
            <a:r>
              <a:rPr lang="en-US" sz="2000" dirty="0"/>
              <a:t> </a:t>
            </a:r>
            <a:r>
              <a:rPr lang="en-US" sz="2000" dirty="0" smtClean="0"/>
              <a:t>feedback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tương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tác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Form;</a:t>
            </a:r>
          </a:p>
          <a:p>
            <a:pPr lvl="1"/>
            <a:r>
              <a:rPr lang="en-US" sz="2000" dirty="0" err="1" smtClean="0"/>
              <a:t>Kiểm</a:t>
            </a:r>
            <a:r>
              <a:rPr lang="en-US" sz="2000" dirty="0" smtClean="0"/>
              <a:t> </a:t>
            </a:r>
            <a:r>
              <a:rPr lang="en-US" sz="2000" dirty="0" err="1" smtClean="0"/>
              <a:t>tra</a:t>
            </a:r>
            <a:r>
              <a:rPr lang="en-US" sz="2000" dirty="0" smtClean="0"/>
              <a:t>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lệ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form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r>
              <a:rPr lang="en-US" sz="2000" dirty="0" smtClean="0"/>
              <a:t> di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khỏi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phần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HTML </a:t>
            </a:r>
            <a:r>
              <a:rPr lang="en-US" sz="2000" dirty="0" err="1" smtClean="0"/>
              <a:t>mà</a:t>
            </a:r>
            <a:r>
              <a:rPr lang="en-US" sz="2000" dirty="0" smtClean="0"/>
              <a:t> </a:t>
            </a:r>
            <a:r>
              <a:rPr lang="en-US" sz="2000" dirty="0" err="1" smtClean="0"/>
              <a:t>chưa</a:t>
            </a:r>
            <a:r>
              <a:rPr lang="en-US" sz="2000" dirty="0" smtClean="0"/>
              <a:t>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nhấn</a:t>
            </a:r>
            <a:r>
              <a:rPr lang="en-US" sz="2000" dirty="0" smtClean="0"/>
              <a:t> </a:t>
            </a:r>
            <a:r>
              <a:rPr lang="en-US" sz="2000" dirty="0" err="1" smtClean="0"/>
              <a:t>nút</a:t>
            </a:r>
            <a:r>
              <a:rPr lang="en-US" sz="2000" dirty="0" smtClean="0"/>
              <a:t> Submit;</a:t>
            </a:r>
          </a:p>
          <a:p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hàm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Focus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xẩy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ra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trên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một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nút</a:t>
            </a:r>
            <a:r>
              <a:rPr lang="en-US" sz="2000" dirty="0" smtClean="0">
                <a:sym typeface="Wingdings" panose="05000000000000000000" pitchFamily="2" charset="2"/>
              </a:rPr>
              <a:t> DOM </a:t>
            </a:r>
            <a:r>
              <a:rPr lang="en-US" sz="2000" dirty="0" err="1" smtClean="0">
                <a:sym typeface="Wingdings" panose="05000000000000000000" pitchFamily="2" charset="2"/>
              </a:rPr>
              <a:t>nào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đó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mà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người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dùng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đang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“ở </a:t>
            </a:r>
            <a:r>
              <a:rPr lang="en-US" sz="20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trong</a:t>
            </a:r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” </a:t>
            </a:r>
            <a:r>
              <a:rPr lang="en-US" sz="2000" dirty="0" err="1" smtClean="0">
                <a:sym typeface="Wingdings" panose="05000000000000000000" pitchFamily="2" charset="2"/>
              </a:rPr>
              <a:t>phần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tử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đó</a:t>
            </a:r>
            <a:r>
              <a:rPr lang="en-US" sz="2000" dirty="0" smtClean="0">
                <a:sym typeface="Wingdings" panose="05000000000000000000" pitchFamily="2" charset="2"/>
              </a:rPr>
              <a:t> (focus)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Blur</a:t>
            </a:r>
            <a:r>
              <a:rPr lang="en-US" sz="2000" dirty="0" smtClean="0">
                <a:sym typeface="Wingdings" panose="05000000000000000000" pitchFamily="2" charset="2"/>
              </a:rPr>
              <a:t>  </a:t>
            </a:r>
            <a:r>
              <a:rPr lang="en-US" sz="2000" dirty="0" err="1" smtClean="0">
                <a:sym typeface="Wingdings" panose="05000000000000000000" pitchFamily="2" charset="2"/>
              </a:rPr>
              <a:t>xẩy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ra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trên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một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nút</a:t>
            </a:r>
            <a:r>
              <a:rPr lang="en-US" sz="2000" dirty="0" smtClean="0">
                <a:sym typeface="Wingdings" panose="05000000000000000000" pitchFamily="2" charset="2"/>
              </a:rPr>
              <a:t> DOM </a:t>
            </a:r>
            <a:r>
              <a:rPr lang="en-US" sz="2000" dirty="0" err="1" smtClean="0">
                <a:sym typeface="Wingdings" panose="05000000000000000000" pitchFamily="2" charset="2"/>
              </a:rPr>
              <a:t>khi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người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dùng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không</a:t>
            </a:r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còn</a:t>
            </a:r>
            <a:r>
              <a:rPr lang="en-US" sz="20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focus </a:t>
            </a:r>
            <a:r>
              <a:rPr lang="en-US" sz="2000" dirty="0" err="1" smtClean="0">
                <a:sym typeface="Wingdings" panose="05000000000000000000" pitchFamily="2" charset="2"/>
              </a:rPr>
              <a:t>vào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phần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tử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Focusin</a:t>
            </a:r>
            <a:r>
              <a:rPr lang="en-US" sz="2000" dirty="0" smtClean="0">
                <a:sym typeface="Wingdings" panose="05000000000000000000" pitchFamily="2" charset="2"/>
              </a:rPr>
              <a:t>  </a:t>
            </a:r>
            <a:r>
              <a:rPr lang="en-US" sz="2000" dirty="0" err="1" smtClean="0">
                <a:sym typeface="Wingdings" panose="05000000000000000000" pitchFamily="2" charset="2"/>
              </a:rPr>
              <a:t>tương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tự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như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sự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kiện</a:t>
            </a:r>
            <a:r>
              <a:rPr lang="en-US" sz="2000" dirty="0" smtClean="0">
                <a:sym typeface="Wingdings" panose="05000000000000000000" pitchFamily="2" charset="2"/>
              </a:rPr>
              <a:t> focus. </a:t>
            </a:r>
            <a:r>
              <a:rPr lang="en-US" sz="2000" dirty="0" err="1" smtClean="0">
                <a:sym typeface="Wingdings" panose="05000000000000000000" pitchFamily="2" charset="2"/>
              </a:rPr>
              <a:t>Nhưng</a:t>
            </a:r>
            <a:r>
              <a:rPr lang="en-US" sz="2000" dirty="0" smtClean="0">
                <a:sym typeface="Wingdings" panose="05000000000000000000" pitchFamily="2" charset="2"/>
              </a:rPr>
              <a:t> Firefox </a:t>
            </a:r>
            <a:r>
              <a:rPr lang="en-US" sz="2000" dirty="0" err="1" smtClean="0">
                <a:sym typeface="Wingdings" panose="05000000000000000000" pitchFamily="2" charset="2"/>
              </a:rPr>
              <a:t>không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hỗ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trợ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sự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kiện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focusin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err="1" smtClean="0">
                <a:sym typeface="Wingdings" panose="05000000000000000000" pitchFamily="2" charset="2"/>
              </a:rPr>
              <a:t>Focusout</a:t>
            </a:r>
            <a:r>
              <a:rPr lang="en-US" sz="2000" dirty="0" smtClean="0">
                <a:sym typeface="Wingdings" panose="05000000000000000000" pitchFamily="2" charset="2"/>
              </a:rPr>
              <a:t>  </a:t>
            </a:r>
            <a:r>
              <a:rPr lang="en-US" sz="2000" dirty="0" err="1" smtClean="0">
                <a:sym typeface="Wingdings" panose="05000000000000000000" pitchFamily="2" charset="2"/>
              </a:rPr>
              <a:t>tương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tự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như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sự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kiện</a:t>
            </a:r>
            <a:r>
              <a:rPr lang="en-US" sz="2000" dirty="0" smtClean="0">
                <a:sym typeface="Wingdings" panose="05000000000000000000" pitchFamily="2" charset="2"/>
              </a:rPr>
              <a:t> blur. </a:t>
            </a:r>
            <a:r>
              <a:rPr lang="en-US" sz="2000" dirty="0" err="1">
                <a:sym typeface="Wingdings" panose="05000000000000000000" pitchFamily="2" charset="2"/>
              </a:rPr>
              <a:t>Nhưng</a:t>
            </a:r>
            <a:r>
              <a:rPr lang="en-US" sz="2000" dirty="0">
                <a:sym typeface="Wingdings" panose="05000000000000000000" pitchFamily="2" charset="2"/>
              </a:rPr>
              <a:t> Firefox </a:t>
            </a:r>
            <a:r>
              <a:rPr lang="en-US" sz="2000" dirty="0" err="1">
                <a:sym typeface="Wingdings" panose="05000000000000000000" pitchFamily="2" charset="2"/>
              </a:rPr>
              <a:t>không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hỗ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trợ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sự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kiện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này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0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238251"/>
            <a:ext cx="11496676" cy="4992689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onclick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event occurs when the user clicks on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oncontextmenu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User right-clicks on an element to open a context menu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ondblclick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double-clicks on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onmousedown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User presses a mouse button over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onmouseenter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pointer moves onto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onmouseleave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Pointer moves out of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onmousemove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pointer is moving while it is over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onmouseover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When the pointer is moved onto an element or one of its children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onmouseout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User moves the mouse pointer out of an element or one of its children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onmouseup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releases a mouse button while over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25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Window/Frame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685925"/>
            <a:ext cx="11496676" cy="3848100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onabort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loading of a media is aborted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onbeforeunload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Event occurs before the document is about to be unloaded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onerror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An error occurs while loading an external file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onhashchange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There have been changes to the anchor part of a URL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onload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When an object has loaded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onpagehide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navigates away from a webpage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onpageshow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When the user navigates to a webpage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onresize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document view is resized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onscroll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An element’s scrollbar is being scrolled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onunload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Event occurs when a page has </a:t>
            </a:r>
            <a:r>
              <a:rPr lang="en-US" altLang="en-US" sz="2400" dirty="0" smtClean="0">
                <a:solidFill>
                  <a:srgbClr val="3A3838"/>
                </a:solidFill>
                <a:latin typeface="Proxima Nova Soft"/>
              </a:rPr>
              <a:t>unloaded</a:t>
            </a:r>
            <a:endParaRPr lang="en-US" altLang="en-US" sz="2400" dirty="0">
              <a:solidFill>
                <a:srgbClr val="3A3838"/>
              </a:solidFill>
              <a:latin typeface="Proxima Nova Sof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650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409700"/>
            <a:ext cx="11496676" cy="4716465"/>
          </a:xfrm>
        </p:spPr>
        <p:txBody>
          <a:bodyPr>
            <a:no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onblur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When an element loses focus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onchange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content of a form element </a:t>
            </a:r>
            <a:r>
              <a:rPr lang="en-US" altLang="en-US" sz="2400" dirty="0" smtClean="0">
                <a:solidFill>
                  <a:srgbClr val="3A3838"/>
                </a:solidFill>
                <a:latin typeface="Proxima Nova Soft"/>
              </a:rPr>
              <a:t>changes (for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&lt;input&gt;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, 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&lt;select&gt;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and 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&lt;</a:t>
            </a:r>
            <a:r>
              <a:rPr lang="en-US" altLang="en-US" sz="2000" dirty="0" err="1">
                <a:solidFill>
                  <a:srgbClr val="C7254E"/>
                </a:solidFill>
                <a:latin typeface="Menlo"/>
              </a:rPr>
              <a:t>textarea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&gt;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onfocus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An element gets focus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onfocusin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When an element is about to get focus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onfocusout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element is about to lose focus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oninput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User input on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oninvalid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An element is invalid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onreset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 form is reset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onsearch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writes something in a search field (for 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&lt;input="search"&gt;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onselect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selects some text (for 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&lt;input&gt;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and 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&lt;</a:t>
            </a:r>
            <a:r>
              <a:rPr lang="en-US" altLang="en-US" sz="2000" dirty="0" err="1">
                <a:solidFill>
                  <a:srgbClr val="C7254E"/>
                </a:solidFill>
                <a:latin typeface="Menlo"/>
              </a:rPr>
              <a:t>textarea</a:t>
            </a:r>
            <a:r>
              <a:rPr lang="en-US" altLang="en-US" sz="2000" dirty="0">
                <a:solidFill>
                  <a:srgbClr val="C7254E"/>
                </a:solidFill>
                <a:latin typeface="Menlo"/>
              </a:rPr>
              <a:t>&gt;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onsubmit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 form is </a:t>
            </a:r>
            <a:r>
              <a:rPr lang="en-US" altLang="en-US" sz="2400" dirty="0" smtClean="0">
                <a:solidFill>
                  <a:srgbClr val="3A3838"/>
                </a:solidFill>
                <a:latin typeface="Proxima Nova Soft"/>
              </a:rPr>
              <a:t>submitted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92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Event handlers for Form Elements</a:t>
            </a:r>
            <a:r>
              <a:rPr lang="en-US" b="0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4" y="1052512"/>
            <a:ext cx="9028293" cy="50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5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8601" y="2938550"/>
            <a:ext cx="8239125" cy="5799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JavaScript - </a:t>
            </a:r>
            <a:r>
              <a:rPr lang="en-US" sz="3600" dirty="0" smtClean="0">
                <a:solidFill>
                  <a:srgbClr val="FF6600"/>
                </a:solidFill>
              </a:rPr>
              <a:t>Window</a:t>
            </a:r>
            <a:endParaRPr lang="en-US" sz="3200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67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Drag/Drop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943100"/>
            <a:ext cx="10868025" cy="2924175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ondrag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An element is dragged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ondragend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has finished dragging the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ondragenter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dragged element enters a drop target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ondragleave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A dragged element leaves the drop target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ondragover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dragged element is on top of the drop target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ondragstart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User starts to drag an element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2000" dirty="0" err="1" smtClean="0">
                <a:solidFill>
                  <a:srgbClr val="C7254E"/>
                </a:solidFill>
                <a:latin typeface="Menlo"/>
              </a:rPr>
              <a:t>ondrop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Dragged element is dropped on the drop </a:t>
            </a:r>
            <a:r>
              <a:rPr lang="en-US" altLang="en-US" sz="2400" dirty="0" err="1" smtClean="0">
                <a:solidFill>
                  <a:srgbClr val="3A3838"/>
                </a:solidFill>
                <a:latin typeface="Proxima Nova Soft"/>
              </a:rPr>
              <a:t>targe</a:t>
            </a:r>
            <a:endParaRPr lang="en-US" altLang="en-US" sz="2400" dirty="0">
              <a:solidFill>
                <a:srgbClr val="3A3838"/>
              </a:solidFill>
              <a:latin typeface="Proxima Nova Sof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8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onabort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Media loading is aborted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oncanplay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browser can start playing media (e.g. a file has buffered enough)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oncanplaythrough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browser can play through media without stopping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ondurationchange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duration of the media changes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onended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media has reached its end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onerror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Happens when an error occurs while loading an external file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onloadeddata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Media data is loaded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onloadedmetadata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Metadata (like dimensions and duration) are loaded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onloadstart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  The browser starts looking for specified media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onpause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Media is paused either by the user or automatically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onplay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media has been started or is no longer paused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onplaying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Media is playing after having been paused or stopped for buffering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 smtClean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 smtClean="0">
                <a:solidFill>
                  <a:srgbClr val="C7254E"/>
                </a:solidFill>
                <a:latin typeface="Menlo"/>
              </a:rPr>
              <a:t>onprogress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browser is in the process of downloading the </a:t>
            </a:r>
            <a:r>
              <a:rPr lang="en-US" altLang="en-US" sz="2400" dirty="0" smtClean="0">
                <a:solidFill>
                  <a:srgbClr val="3A3838"/>
                </a:solidFill>
                <a:latin typeface="Proxima Nova Soft"/>
              </a:rPr>
              <a:t>media</a:t>
            </a:r>
            <a:endParaRPr lang="en-US" altLang="en-US" sz="2400" dirty="0">
              <a:solidFill>
                <a:srgbClr val="3A3838"/>
              </a:solidFill>
              <a:latin typeface="Proxima Nova Sof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15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</a:t>
            </a:r>
            <a:r>
              <a:rPr lang="en-US" dirty="0" smtClean="0"/>
              <a:t>Event (</a:t>
            </a:r>
            <a:r>
              <a:rPr lang="en-US" dirty="0" err="1" smtClean="0"/>
              <a:t>tt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2066925"/>
            <a:ext cx="11496676" cy="3276600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onratechange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playing speed of the media changes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onseeked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User is finished moving/skipping to a new position in the media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onseeking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user starts moving/skipping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onstalled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browser is trying to load the media but it is not available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onsuspend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browser is intentionally not loading media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ontimeupdate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The playing position has changed (e.g. because of fast forward)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onvolumechange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Media volume has changed (including mute)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7254E"/>
                </a:solidFill>
                <a:latin typeface="Menlo"/>
              </a:rPr>
              <a:t> </a:t>
            </a:r>
            <a:r>
              <a:rPr lang="en-US" altLang="en-US" sz="1800" dirty="0" err="1">
                <a:solidFill>
                  <a:srgbClr val="C7254E"/>
                </a:solidFill>
                <a:latin typeface="Menlo"/>
              </a:rPr>
              <a:t>onwaiting</a:t>
            </a:r>
            <a:r>
              <a:rPr lang="en-US" altLang="en-US" sz="2400" dirty="0">
                <a:solidFill>
                  <a:srgbClr val="3A3838"/>
                </a:solidFill>
                <a:latin typeface="Proxima Nova Soft"/>
              </a:rPr>
              <a:t> — Media paused but expected to resume (for example, buffering)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63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50" y="925553"/>
            <a:ext cx="7305676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onsubmit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('Form data will be submitted to the server!');"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On focus to implement 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highlightInput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function: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onfocus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highlightInput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Text input and Press Tab Keyboard: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onblur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('Text input loses focus!')"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Choose Item on the Select list: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onchange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('You have changed the selection!');"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Male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Female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"Submit"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Note: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strong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First click inside the text input box then click outside to see how it works.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4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highlightInput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elm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elm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sz="14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background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"yellow"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1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7" y="1097004"/>
            <a:ext cx="4410074" cy="107183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8929689" y="2495550"/>
            <a:ext cx="1809750" cy="5334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582" y="3285852"/>
            <a:ext cx="4271963" cy="1007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450" y="4461136"/>
            <a:ext cx="1964095" cy="595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62" y="4453254"/>
            <a:ext cx="2024051" cy="6031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278" y="5270874"/>
            <a:ext cx="3137196" cy="8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Event –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5354640"/>
            <a:ext cx="6191250" cy="771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4089401"/>
            <a:ext cx="5743575" cy="676275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467225" y="4617200"/>
            <a:ext cx="1666875" cy="6501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474" y="1192113"/>
            <a:ext cx="588645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onmousemove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show_coords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Moving in the document to get the x (horizontal) and y (vertical) coordinates of the mouse pointer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"demo"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0325" y="1129334"/>
            <a:ext cx="5353050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javascript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show_coords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clientY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"X 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coords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", Y </a:t>
            </a:r>
            <a:r>
              <a:rPr lang="en-US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coords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: 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sz="16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"demo"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805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</a:t>
            </a:r>
            <a:r>
              <a:rPr lang="en-US" sz="4400" dirty="0" smtClean="0"/>
              <a:t>reating </a:t>
            </a:r>
            <a:r>
              <a:rPr lang="en-US" sz="4400" dirty="0"/>
              <a:t>a game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480" y="2147173"/>
            <a:ext cx="45148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96" y="2116694"/>
            <a:ext cx="442912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rved Down Arrow 2"/>
          <p:cNvSpPr/>
          <p:nvPr/>
        </p:nvSpPr>
        <p:spPr>
          <a:xfrm>
            <a:off x="4114800" y="1430893"/>
            <a:ext cx="36576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0420" y="6031468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before click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31472" y="5865614"/>
            <a:ext cx="202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After clicked 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3563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3563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the game </a:t>
            </a:r>
          </a:p>
        </p:txBody>
      </p:sp>
      <p:sp>
        <p:nvSpPr>
          <p:cNvPr id="4" name="Oval 3"/>
          <p:cNvSpPr/>
          <p:nvPr/>
        </p:nvSpPr>
        <p:spPr>
          <a:xfrm>
            <a:off x="762001" y="1588715"/>
            <a:ext cx="533400" cy="533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1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1600200" y="1393751"/>
            <a:ext cx="9715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Access the image object in the DOM and </a:t>
            </a:r>
            <a:r>
              <a:rPr lang="en-US" sz="2400" dirty="0">
                <a:solidFill>
                  <a:srgbClr val="FF0000"/>
                </a:solidFill>
              </a:rPr>
              <a:t>assign</a:t>
            </a:r>
            <a:r>
              <a:rPr lang="en-US" sz="2400" dirty="0"/>
              <a:t> a </a:t>
            </a:r>
            <a:r>
              <a:rPr lang="en-US" sz="2400" dirty="0">
                <a:solidFill>
                  <a:srgbClr val="FF0000"/>
                </a:solidFill>
              </a:rPr>
              <a:t>handler</a:t>
            </a:r>
            <a:r>
              <a:rPr lang="en-US" sz="2400" dirty="0"/>
              <a:t> to its </a:t>
            </a:r>
            <a:r>
              <a:rPr lang="en-US" sz="2400" b="1" dirty="0" err="1">
                <a:solidFill>
                  <a:srgbClr val="FF0000"/>
                </a:solidFill>
              </a:rPr>
              <a:t>onclick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property.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1" y="4267199"/>
            <a:ext cx="9591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your </a:t>
            </a:r>
            <a:r>
              <a:rPr lang="en-US" sz="2400" b="1" dirty="0">
                <a:solidFill>
                  <a:srgbClr val="FF0000"/>
                </a:solidFill>
              </a:rPr>
              <a:t>handler</a:t>
            </a:r>
            <a:r>
              <a:rPr lang="en-US" sz="2400" dirty="0"/>
              <a:t>, write the </a:t>
            </a:r>
            <a:r>
              <a:rPr lang="en-US" sz="2400" b="1" dirty="0">
                <a:solidFill>
                  <a:srgbClr val="FF0000"/>
                </a:solidFill>
              </a:rPr>
              <a:t>code to change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FF0000"/>
                </a:solidFill>
              </a:rPr>
              <a:t>image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src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attribute</a:t>
            </a:r>
          </a:p>
        </p:txBody>
      </p:sp>
      <p:sp>
        <p:nvSpPr>
          <p:cNvPr id="7" name="Oval 6"/>
          <p:cNvSpPr/>
          <p:nvPr/>
        </p:nvSpPr>
        <p:spPr>
          <a:xfrm>
            <a:off x="762001" y="4231331"/>
            <a:ext cx="533400" cy="533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2</a:t>
            </a:r>
            <a:endParaRPr lang="en-US" sz="2000" b="1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93" y="2406496"/>
            <a:ext cx="7648574" cy="167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6705">
            <a:off x="6897904" y="2201789"/>
            <a:ext cx="2526008" cy="75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747762"/>
            <a:ext cx="5581650" cy="157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3563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3563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36" y="1190625"/>
            <a:ext cx="1119715" cy="218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43" y="1190625"/>
            <a:ext cx="1761978" cy="218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12" y="1181131"/>
            <a:ext cx="1737084" cy="216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36" y="3993477"/>
            <a:ext cx="1833452" cy="2016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72" y="3993477"/>
            <a:ext cx="1579720" cy="2016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30458" y="4572000"/>
            <a:ext cx="240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 err="1">
                <a:solidFill>
                  <a:srgbClr val="FF0000"/>
                </a:solidFill>
              </a:rPr>
              <a:t>Onload</a:t>
            </a:r>
            <a:r>
              <a:rPr lang="en-AU" sz="2800" b="1" dirty="0">
                <a:solidFill>
                  <a:srgbClr val="FF0000"/>
                </a:solidFill>
              </a:rPr>
              <a:t> page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3563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3563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71475" y="0"/>
            <a:ext cx="9180692" cy="85874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Game Screen when </a:t>
            </a:r>
            <a:r>
              <a:rPr lang="en-US" sz="4000" dirty="0" err="1" smtClean="0"/>
              <a:t>Onload</a:t>
            </a:r>
            <a:r>
              <a:rPr lang="en-US" sz="4000" dirty="0" smtClean="0"/>
              <a:t> page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366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2" y="1295400"/>
            <a:ext cx="8162924" cy="457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050" y="87630"/>
            <a:ext cx="6363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>
                <a:solidFill>
                  <a:schemeClr val="bg1"/>
                </a:solidFill>
              </a:rPr>
              <a:t>After Clicked on the Image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3563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3563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3563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4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the event object </a:t>
            </a:r>
            <a:r>
              <a:rPr lang="en-US" sz="4400" dirty="0" smtClean="0"/>
              <a:t>works?</a:t>
            </a:r>
            <a:endParaRPr lang="en-US" sz="4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109055"/>
            <a:ext cx="7315200" cy="489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35" y="3913262"/>
            <a:ext cx="576576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 rot="20414427">
            <a:off x="4567444" y="4415628"/>
            <a:ext cx="609600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6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Window (root)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Đối</a:t>
            </a:r>
            <a:r>
              <a:rPr lang="en-US" sz="2800" dirty="0" smtClean="0"/>
              <a:t> </a:t>
            </a:r>
            <a:r>
              <a:rPr lang="en-US" sz="2800" dirty="0" err="1" smtClean="0"/>
              <a:t>tượng</a:t>
            </a:r>
            <a:r>
              <a:rPr lang="en-US" sz="2800" dirty="0" smtClean="0"/>
              <a:t> </a:t>
            </a:r>
            <a:r>
              <a:rPr lang="en-US" sz="2800" dirty="0" err="1" smtClean="0"/>
              <a:t>gốc</a:t>
            </a:r>
            <a:r>
              <a:rPr lang="en-US" sz="2800" dirty="0" smtClean="0"/>
              <a:t> (root)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trình</a:t>
            </a:r>
            <a:r>
              <a:rPr lang="en-US" sz="2800" dirty="0" smtClean="0"/>
              <a:t> </a:t>
            </a:r>
            <a:r>
              <a:rPr lang="en-US" sz="2800" dirty="0" err="1" smtClean="0"/>
              <a:t>duyệt</a:t>
            </a:r>
            <a:r>
              <a:rPr lang="en-US" sz="2800" dirty="0" smtClean="0"/>
              <a:t> </a:t>
            </a:r>
            <a:r>
              <a:rPr lang="en-US" sz="2800" dirty="0" err="1" smtClean="0"/>
              <a:t>là</a:t>
            </a:r>
            <a:r>
              <a:rPr lang="en-US" sz="2800" dirty="0" smtClean="0"/>
              <a:t> Window. </a:t>
            </a:r>
            <a:r>
              <a:rPr lang="en-US" sz="2800" dirty="0" err="1" smtClean="0"/>
              <a:t>Nó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02 </a:t>
            </a:r>
            <a:r>
              <a:rPr lang="en-US" sz="2800" dirty="0" err="1" smtClean="0"/>
              <a:t>vai</a:t>
            </a:r>
            <a:r>
              <a:rPr lang="en-US" sz="2800" dirty="0" smtClean="0"/>
              <a:t> </a:t>
            </a:r>
            <a:r>
              <a:rPr lang="en-US" sz="2800" dirty="0" err="1" smtClean="0"/>
              <a:t>trò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tượng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cục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mã</a:t>
            </a:r>
            <a:r>
              <a:rPr lang="en-US" sz="2400" dirty="0" smtClean="0"/>
              <a:t> code JS</a:t>
            </a:r>
          </a:p>
          <a:p>
            <a:pPr lvl="1"/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diện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 </a:t>
            </a: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duyệt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cung</a:t>
            </a:r>
            <a:r>
              <a:rPr lang="en-US" sz="2400" dirty="0" smtClean="0"/>
              <a:t> </a:t>
            </a:r>
            <a:r>
              <a:rPr lang="en-US" sz="2400" dirty="0" err="1" smtClean="0"/>
              <a:t>cấp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phương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soát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duyệt</a:t>
            </a:r>
            <a:r>
              <a:rPr lang="en-US" sz="2400" dirty="0" smtClean="0"/>
              <a:t>;</a:t>
            </a:r>
          </a:p>
          <a:p>
            <a:pPr lvl="1"/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quản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 </a:t>
            </a: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duyệt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giữa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cửa</a:t>
            </a:r>
            <a:r>
              <a:rPr lang="en-US" sz="2400" dirty="0" smtClean="0"/>
              <a:t> </a:t>
            </a:r>
            <a:r>
              <a:rPr lang="en-US" sz="2400" dirty="0" err="1" smtClean="0"/>
              <a:t>sổ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duyệt</a:t>
            </a:r>
            <a:r>
              <a:rPr lang="en-US" sz="2400" dirty="0" smtClean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7108" y="3494029"/>
            <a:ext cx="8411981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vi-V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vi-VN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vi-V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vi-VN" dirty="0">
                <a:solidFill>
                  <a:srgbClr val="6A9955"/>
                </a:solidFill>
                <a:latin typeface="Consolas" panose="020B0609020204030204" pitchFamily="49" charset="0"/>
              </a:rPr>
              <a:t>Phương thức/Hàm toàn cục</a:t>
            </a:r>
            <a:endParaRPr lang="vi-V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vi-VN" dirty="0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</a:t>
            </a:r>
            <a:r>
              <a:rPr lang="vi-V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vi-VN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vi-V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vi-VN" dirty="0">
                <a:solidFill>
                  <a:srgbClr val="6A9955"/>
                </a:solidFill>
                <a:latin typeface="Consolas" panose="020B0609020204030204" pitchFamily="49" charset="0"/>
              </a:rPr>
              <a:t>Đối tượng Window gọi hàm/phương thức toàn cục</a:t>
            </a:r>
            <a:endParaRPr lang="vi-V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vi-V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vi-V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sayHi</a:t>
            </a:r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vi-VN" dirty="0">
                <a:solidFill>
                  <a:srgbClr val="6A9955"/>
                </a:solidFill>
                <a:latin typeface="Consolas" panose="020B0609020204030204" pitchFamily="49" charset="0"/>
              </a:rPr>
              <a:t>Đối tượng Window gọi phương thức có sẵn của nó</a:t>
            </a:r>
            <a:endParaRPr lang="vi-V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vi-VN" dirty="0" smtClean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vi-V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vi-V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vi-V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vi-V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innerHeight</a:t>
            </a:r>
            <a:r>
              <a:rPr lang="vi-VN" dirty="0">
                <a:solidFill>
                  <a:srgbClr val="D4D4D4"/>
                </a:solidFill>
                <a:latin typeface="Consolas" panose="020B0609020204030204" pitchFamily="49" charset="0"/>
              </a:rPr>
              <a:t>); </a:t>
            </a:r>
            <a:r>
              <a:rPr lang="vi-VN" dirty="0">
                <a:solidFill>
                  <a:srgbClr val="6A9955"/>
                </a:solidFill>
                <a:latin typeface="Consolas" panose="020B0609020204030204" pitchFamily="49" charset="0"/>
              </a:rPr>
              <a:t>//Lấy độ cao của trình duyệt</a:t>
            </a:r>
            <a:endParaRPr lang="vi-V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vi-V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vi-VN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vi-V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vi-V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003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1" y="4311974"/>
            <a:ext cx="4781549" cy="181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71" y="3854774"/>
            <a:ext cx="2514054" cy="709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186" y="4565232"/>
            <a:ext cx="3927214" cy="150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46" y="1144959"/>
            <a:ext cx="4632330" cy="25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25" y="1144959"/>
            <a:ext cx="2863550" cy="170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4710" y="38100"/>
            <a:ext cx="9115865" cy="790136"/>
          </a:xfrm>
        </p:spPr>
        <p:txBody>
          <a:bodyPr/>
          <a:lstStyle/>
          <a:p>
            <a:r>
              <a:rPr lang="en-AU" sz="3600" dirty="0"/>
              <a:t>Suggestion Code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71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245995"/>
            <a:ext cx="7741198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072515"/>
            <a:ext cx="345033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88" y="2230755"/>
            <a:ext cx="4213860" cy="90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9447">
            <a:off x="5745045" y="4177642"/>
            <a:ext cx="4058014" cy="547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47" y="4810125"/>
            <a:ext cx="5445303" cy="1292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858000" y="3962400"/>
            <a:ext cx="1773302" cy="4267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4710" y="38100"/>
            <a:ext cx="9115865" cy="790136"/>
          </a:xfrm>
        </p:spPr>
        <p:txBody>
          <a:bodyPr/>
          <a:lstStyle/>
          <a:p>
            <a:r>
              <a:rPr lang="en-AU" sz="3600" dirty="0"/>
              <a:t>Suggestion Code </a:t>
            </a:r>
            <a:endParaRPr lang="en-US" sz="3600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8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10" y="38100"/>
            <a:ext cx="9115865" cy="790136"/>
          </a:xfrm>
        </p:spPr>
        <p:txBody>
          <a:bodyPr/>
          <a:lstStyle/>
          <a:p>
            <a:r>
              <a:rPr lang="en-AU" sz="4400" dirty="0"/>
              <a:t>Suggestion Code </a:t>
            </a:r>
            <a:endParaRPr lang="en-US" sz="4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1" y="1066800"/>
            <a:ext cx="7277100" cy="488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8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10" y="86164"/>
            <a:ext cx="9115865" cy="637736"/>
          </a:xfrm>
        </p:spPr>
        <p:txBody>
          <a:bodyPr>
            <a:noAutofit/>
          </a:bodyPr>
          <a:lstStyle/>
          <a:p>
            <a:r>
              <a:rPr lang="en-US" dirty="0"/>
              <a:t>Events and queues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1066800"/>
            <a:ext cx="6276976" cy="5004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</a:t>
            </a:r>
            <a:r>
              <a:rPr lang="en-US" sz="3600" dirty="0" smtClean="0"/>
              <a:t>ime-based</a:t>
            </a:r>
            <a:r>
              <a:rPr lang="en-US" sz="4000" dirty="0" smtClean="0"/>
              <a:t> </a:t>
            </a:r>
            <a:r>
              <a:rPr lang="en-US" sz="4000" dirty="0"/>
              <a:t>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027" y="1027972"/>
            <a:ext cx="10578197" cy="4800600"/>
          </a:xfrm>
        </p:spPr>
        <p:txBody>
          <a:bodyPr/>
          <a:lstStyle/>
          <a:p>
            <a:r>
              <a:rPr lang="en-US" dirty="0"/>
              <a:t>with time-based events, rather than assigning a handler to a property</a:t>
            </a:r>
            <a:r>
              <a:rPr lang="en-US" dirty="0" smtClean="0"/>
              <a:t>, you </a:t>
            </a:r>
            <a:r>
              <a:rPr lang="en-US" dirty="0"/>
              <a:t>call a function, </a:t>
            </a:r>
            <a:r>
              <a:rPr lang="en-US" dirty="0" err="1">
                <a:solidFill>
                  <a:srgbClr val="FF0000"/>
                </a:solidFill>
              </a:rPr>
              <a:t>setTimeout</a:t>
            </a:r>
            <a:r>
              <a:rPr lang="en-US" dirty="0"/>
              <a:t>, instead and pass it your handler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781" y="3757296"/>
            <a:ext cx="1553944" cy="172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3169564"/>
            <a:ext cx="6656606" cy="309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75694" y="5266215"/>
            <a:ext cx="1905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7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Time-based events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390650"/>
            <a:ext cx="76771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95" y="3829051"/>
            <a:ext cx="3916680" cy="184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15" y="3829051"/>
            <a:ext cx="466725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urved Down Arrow 5"/>
          <p:cNvSpPr/>
          <p:nvPr/>
        </p:nvSpPr>
        <p:spPr>
          <a:xfrm>
            <a:off x="4667250" y="3086100"/>
            <a:ext cx="1981200" cy="609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000" dirty="0" err="1" smtClean="0"/>
              <a:t>Onload</a:t>
            </a:r>
            <a:r>
              <a:rPr lang="en-AU" sz="4000" dirty="0" smtClean="0"/>
              <a:t> page</a:t>
            </a:r>
            <a:endParaRPr lang="en-US" sz="400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447800"/>
            <a:ext cx="7763932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Clicked on number Two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1"/>
            <a:ext cx="8534400" cy="482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8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After </a:t>
            </a:r>
            <a:r>
              <a:rPr lang="en-US" sz="3600" dirty="0" smtClean="0">
                <a:solidFill>
                  <a:srgbClr val="FFFF00"/>
                </a:solidFill>
              </a:rPr>
              <a:t>1000 </a:t>
            </a:r>
            <a:r>
              <a:rPr lang="en-US" sz="3600" dirty="0">
                <a:solidFill>
                  <a:srgbClr val="FFFF00"/>
                </a:solidFill>
              </a:rPr>
              <a:t>milliseconds – Flipping </a:t>
            </a:r>
            <a:r>
              <a:rPr lang="en-US" sz="3600" dirty="0"/>
              <a:t>again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228725"/>
            <a:ext cx="7304226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7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68" y="1085850"/>
            <a:ext cx="839403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4710" y="38100"/>
            <a:ext cx="9115865" cy="790136"/>
          </a:xfrm>
        </p:spPr>
        <p:txBody>
          <a:bodyPr/>
          <a:lstStyle/>
          <a:p>
            <a:r>
              <a:rPr lang="en-AU" sz="3600" dirty="0"/>
              <a:t>Suggestion Code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474" y="6432551"/>
            <a:ext cx="1823087" cy="365125"/>
          </a:xfrm>
        </p:spPr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2551"/>
            <a:ext cx="8496300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432551"/>
            <a:ext cx="895349" cy="365125"/>
          </a:xfrm>
        </p:spPr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0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Các</a:t>
            </a:r>
            <a:r>
              <a:rPr lang="en-US" sz="3600" dirty="0" smtClean="0"/>
              <a:t> </a:t>
            </a:r>
            <a:r>
              <a:rPr lang="en-US" sz="3600" dirty="0" err="1" smtClean="0"/>
              <a:t>phương</a:t>
            </a:r>
            <a:r>
              <a:rPr lang="en-US" sz="3600" dirty="0" smtClean="0"/>
              <a:t> </a:t>
            </a:r>
            <a:r>
              <a:rPr lang="en-US" sz="3600" dirty="0" err="1" smtClean="0"/>
              <a:t>thức</a:t>
            </a:r>
            <a:r>
              <a:rPr lang="en-US" sz="3600" dirty="0" smtClean="0"/>
              <a:t> </a:t>
            </a:r>
            <a:r>
              <a:rPr lang="en-US" sz="3600" dirty="0" err="1" smtClean="0"/>
              <a:t>của</a:t>
            </a:r>
            <a:r>
              <a:rPr lang="en-US" sz="3600" dirty="0" smtClean="0"/>
              <a:t> </a:t>
            </a:r>
            <a:r>
              <a:rPr lang="en-US" sz="3600" dirty="0" err="1" smtClean="0"/>
              <a:t>đối</a:t>
            </a:r>
            <a:r>
              <a:rPr lang="en-US" sz="3600" dirty="0" smtClean="0"/>
              <a:t> </a:t>
            </a:r>
            <a:r>
              <a:rPr lang="en-US" sz="3600" dirty="0" err="1" smtClean="0"/>
              <a:t>tượng</a:t>
            </a:r>
            <a:r>
              <a:rPr lang="en-US" sz="3600" dirty="0" smtClean="0"/>
              <a:t> Window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541836"/>
              </p:ext>
            </p:extLst>
          </p:nvPr>
        </p:nvGraphicFramePr>
        <p:xfrm>
          <a:off x="254001" y="973321"/>
          <a:ext cx="11614148" cy="53288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464">
                  <a:extLst>
                    <a:ext uri="{9D8B030D-6E8A-4147-A177-3AD203B41FA5}">
                      <a16:colId xmlns:a16="http://schemas.microsoft.com/office/drawing/2014/main" val="788227371"/>
                    </a:ext>
                  </a:extLst>
                </a:gridCol>
                <a:gridCol w="3291235">
                  <a:extLst>
                    <a:ext uri="{9D8B030D-6E8A-4147-A177-3AD203B41FA5}">
                      <a16:colId xmlns:a16="http://schemas.microsoft.com/office/drawing/2014/main" val="39211901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141414307"/>
                    </a:ext>
                  </a:extLst>
                </a:gridCol>
                <a:gridCol w="5010149">
                  <a:extLst>
                    <a:ext uri="{9D8B030D-6E8A-4147-A177-3AD203B41FA5}">
                      <a16:colId xmlns:a16="http://schemas.microsoft.com/office/drawing/2014/main" val="2150579685"/>
                    </a:ext>
                  </a:extLst>
                </a:gridCol>
              </a:tblGrid>
              <a:tr h="352541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Phương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thức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Mô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tả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Phương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thức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Mô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tả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55560"/>
                  </a:ext>
                </a:extLst>
              </a:tr>
              <a:tr h="881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open()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Mở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sổ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trình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duyệt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mới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setInterval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Gọi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fuction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hoặc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đánh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giá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biểu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thức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tại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khoảng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thời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xác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định</a:t>
                      </a:r>
                      <a:r>
                        <a:rPr lang="en-US" sz="1800" baseline="0" dirty="0" smtClean="0"/>
                        <a:t> (</a:t>
                      </a:r>
                      <a:r>
                        <a:rPr lang="en-US" sz="1800" baseline="0" dirty="0" err="1" smtClean="0"/>
                        <a:t>tính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bằng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mili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giây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660542"/>
                  </a:ext>
                </a:extLst>
              </a:tr>
              <a:tr h="881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close()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Đóng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sổ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trình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duyệt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hiện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tại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setTimeout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Gọi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fuction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hoặc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đánh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giá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biểu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thức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sau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khoảng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thời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xác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định</a:t>
                      </a:r>
                      <a:r>
                        <a:rPr lang="en-US" sz="1800" baseline="0" dirty="0" smtClean="0"/>
                        <a:t> (</a:t>
                      </a:r>
                      <a:r>
                        <a:rPr lang="en-US" sz="1800" baseline="0" dirty="0" err="1" smtClean="0"/>
                        <a:t>tính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bằng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mili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giây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82106"/>
                  </a:ext>
                </a:extLst>
              </a:tr>
              <a:tr h="616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moveTo</a:t>
                      </a:r>
                      <a:r>
                        <a:rPr lang="en-US" sz="1800" dirty="0" smtClean="0"/>
                        <a:t>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chuyển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sổ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đến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vị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trí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cụ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thể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prompt()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Hiển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thị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hộp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thoại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yêu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cầu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người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dùng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nhập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giá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trị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vào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020561"/>
                  </a:ext>
                </a:extLst>
              </a:tr>
              <a:tr h="616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resizeTo</a:t>
                      </a:r>
                      <a:r>
                        <a:rPr lang="en-US" sz="1800" dirty="0" smtClean="0"/>
                        <a:t>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Thiết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lập</a:t>
                      </a:r>
                      <a:r>
                        <a:rPr lang="en-US" sz="1800" baseline="0" dirty="0" smtClean="0"/>
                        <a:t> width </a:t>
                      </a:r>
                      <a:r>
                        <a:rPr lang="en-US" sz="1800" baseline="0" dirty="0" err="1" smtClean="0"/>
                        <a:t>và</a:t>
                      </a:r>
                      <a:r>
                        <a:rPr lang="en-US" sz="1800" baseline="0" dirty="0" smtClean="0"/>
                        <a:t> height </a:t>
                      </a:r>
                      <a:r>
                        <a:rPr lang="en-US" sz="1800" baseline="0" dirty="0" err="1" smtClean="0"/>
                        <a:t>của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sổ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trình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duyệt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scrollTo</a:t>
                      </a:r>
                      <a:r>
                        <a:rPr lang="en-US" sz="1800" dirty="0" smtClean="0"/>
                        <a:t>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Cuộn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số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xuống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tọa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độ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xác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định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97657"/>
                  </a:ext>
                </a:extLst>
              </a:tr>
              <a:tr h="616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alert()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Hiển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thị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hộp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thoại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với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thông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điệp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gì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đó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và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nút</a:t>
                      </a:r>
                      <a:r>
                        <a:rPr lang="en-US" sz="1800" baseline="0" dirty="0" smtClean="0"/>
                        <a:t> OK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scrollBy</a:t>
                      </a:r>
                      <a:r>
                        <a:rPr lang="en-US" sz="1800" dirty="0" smtClean="0"/>
                        <a:t>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Cuộn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sổ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xuống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theo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giá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trị</a:t>
                      </a:r>
                      <a:r>
                        <a:rPr lang="en-US" sz="1800" baseline="0" dirty="0" smtClean="0"/>
                        <a:t> pixel </a:t>
                      </a:r>
                      <a:r>
                        <a:rPr lang="en-US" sz="1800" baseline="0" dirty="0" err="1" smtClean="0"/>
                        <a:t>nào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đó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9218"/>
                  </a:ext>
                </a:extLst>
              </a:tr>
              <a:tr h="616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confirm()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Hiển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thị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hộp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thoại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với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một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thông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điệp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gì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đó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và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các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nút</a:t>
                      </a:r>
                      <a:r>
                        <a:rPr lang="en-US" sz="1800" baseline="0" dirty="0" smtClean="0"/>
                        <a:t> OK, Cancel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focus()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Thiết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lập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trạng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thái</a:t>
                      </a:r>
                      <a:r>
                        <a:rPr lang="en-US" sz="1800" baseline="0" dirty="0" smtClean="0"/>
                        <a:t> focus </a:t>
                      </a:r>
                      <a:r>
                        <a:rPr lang="en-US" sz="1800" baseline="0" dirty="0" err="1" smtClean="0"/>
                        <a:t>cho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cửa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sổ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đang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đứng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929875"/>
                  </a:ext>
                </a:extLst>
              </a:tr>
              <a:tr h="590449">
                <a:tc gridSpan="4"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Tham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rgbClr val="FF0000"/>
                          </a:solidFill>
                        </a:rPr>
                        <a:t>khảo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rgbClr val="FF0000"/>
                          </a:solidFill>
                        </a:rPr>
                        <a:t>thêm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sz="1800" dirty="0" smtClean="0">
                          <a:hlinkClick r:id="rId2"/>
                        </a:rPr>
                        <a:t>https://www.w3schools.com/jsref/obj_window.asp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hoặc</a:t>
                      </a:r>
                      <a:r>
                        <a:rPr lang="en-US" sz="1800" dirty="0" smtClean="0"/>
                        <a:t>: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>
                          <a:hlinkClick r:id="rId3"/>
                        </a:rPr>
                        <a:t>http://www.javascriptkit.com/jsref/window.shtml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1889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06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</a:t>
            </a:r>
            <a:r>
              <a:rPr lang="en-US" dirty="0"/>
              <a:t>HANDLERS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043323"/>
            <a:ext cx="11496676" cy="4992689"/>
          </a:xfrm>
        </p:spPr>
        <p:txBody>
          <a:bodyPr/>
          <a:lstStyle/>
          <a:p>
            <a:r>
              <a:rPr lang="en-US" dirty="0" err="1" smtClean="0"/>
              <a:t>Ứng</a:t>
            </a:r>
            <a:r>
              <a:rPr lang="en-US" dirty="0"/>
              <a:t> </a:t>
            </a:r>
            <a:r>
              <a:rPr lang="en-US" dirty="0" err="1" smtClean="0"/>
              <a:t>dụng</a:t>
            </a:r>
            <a:r>
              <a:rPr lang="en-US" dirty="0"/>
              <a:t> </a:t>
            </a:r>
            <a:r>
              <a:rPr lang="en-US" dirty="0" smtClean="0"/>
              <a:t>đ</a:t>
            </a:r>
            <a:r>
              <a:rPr lang="vi-VN" dirty="0" smtClean="0"/>
              <a:t>ơ</a:t>
            </a:r>
            <a:r>
              <a:rPr lang="en-AU" dirty="0"/>
              <a:t>n </a:t>
            </a:r>
            <a:r>
              <a:rPr lang="en-AU" dirty="0" err="1" smtClean="0"/>
              <a:t>giản</a:t>
            </a:r>
            <a:r>
              <a:rPr lang="en-AU" dirty="0"/>
              <a:t>: </a:t>
            </a:r>
            <a:r>
              <a:rPr lang="en-AU" dirty="0" err="1"/>
              <a:t>Đếm</a:t>
            </a:r>
            <a:r>
              <a:rPr lang="en-AU" dirty="0"/>
              <a:t> </a:t>
            </a:r>
            <a:r>
              <a:rPr lang="en-AU" dirty="0" err="1" smtClean="0"/>
              <a:t>ký</a:t>
            </a:r>
            <a:r>
              <a:rPr lang="en-AU" dirty="0"/>
              <a:t> </a:t>
            </a:r>
            <a:r>
              <a:rPr lang="en-AU" dirty="0" err="1" smtClean="0"/>
              <a:t>tự</a:t>
            </a:r>
            <a:r>
              <a:rPr lang="en-AU" dirty="0"/>
              <a:t> </a:t>
            </a:r>
            <a:r>
              <a:rPr lang="en-AU" dirty="0" err="1" smtClean="0"/>
              <a:t>và</a:t>
            </a:r>
            <a:r>
              <a:rPr lang="en-AU" dirty="0"/>
              <a:t> </a:t>
            </a:r>
            <a:r>
              <a:rPr lang="en-AU" dirty="0" err="1" smtClean="0"/>
              <a:t>mã</a:t>
            </a:r>
            <a:r>
              <a:rPr lang="en-AU" dirty="0"/>
              <a:t> </a:t>
            </a:r>
            <a:r>
              <a:rPr lang="en-AU" dirty="0" err="1" smtClean="0"/>
              <a:t>ký</a:t>
            </a:r>
            <a:r>
              <a:rPr lang="en-AU" dirty="0"/>
              <a:t> </a:t>
            </a:r>
            <a:r>
              <a:rPr lang="en-AU" dirty="0" err="1" smtClean="0"/>
              <a:t>tự</a:t>
            </a:r>
            <a:r>
              <a:rPr lang="en-AU" dirty="0"/>
              <a:t> </a:t>
            </a:r>
            <a:r>
              <a:rPr lang="en-AU" dirty="0" err="1" smtClean="0"/>
              <a:t>nhập</a:t>
            </a:r>
            <a:r>
              <a:rPr lang="en-AU" dirty="0"/>
              <a:t> </a:t>
            </a:r>
            <a:r>
              <a:rPr lang="en-AU" dirty="0" err="1" smtClean="0"/>
              <a:t>vào</a:t>
            </a:r>
            <a:r>
              <a:rPr lang="en-AU" dirty="0"/>
              <a:t> </a:t>
            </a:r>
            <a:r>
              <a:rPr lang="en-AU" dirty="0" err="1" smtClean="0"/>
              <a:t>Textarea</a:t>
            </a:r>
            <a:r>
              <a:rPr lang="en-AU" dirty="0"/>
              <a:t> </a:t>
            </a:r>
            <a:r>
              <a:rPr lang="en-AU" dirty="0" err="1" smtClean="0"/>
              <a:t>thông</a:t>
            </a:r>
            <a:r>
              <a:rPr lang="en-AU" dirty="0"/>
              <a:t> qua </a:t>
            </a:r>
            <a:r>
              <a:rPr lang="en-AU" dirty="0" err="1" smtClean="0"/>
              <a:t>việc</a:t>
            </a:r>
            <a:r>
              <a:rPr lang="en-AU" dirty="0"/>
              <a:t> </a:t>
            </a:r>
            <a:r>
              <a:rPr lang="en-AU" dirty="0" err="1" smtClean="0"/>
              <a:t>bắt</a:t>
            </a:r>
            <a:r>
              <a:rPr lang="en-AU" dirty="0"/>
              <a:t> </a:t>
            </a:r>
            <a:r>
              <a:rPr lang="en-AU" dirty="0" err="1" smtClean="0"/>
              <a:t>sự</a:t>
            </a:r>
            <a:r>
              <a:rPr lang="en-AU" dirty="0"/>
              <a:t> </a:t>
            </a:r>
            <a:r>
              <a:rPr lang="en-AU" dirty="0" err="1" smtClean="0"/>
              <a:t>kiện</a:t>
            </a:r>
            <a:r>
              <a:rPr lang="en-AU" dirty="0"/>
              <a:t> </a:t>
            </a:r>
            <a:r>
              <a:rPr lang="en-AU" dirty="0" err="1" smtClean="0"/>
              <a:t>bàn</a:t>
            </a:r>
            <a:r>
              <a:rPr lang="en-AU" dirty="0"/>
              <a:t> </a:t>
            </a:r>
            <a:r>
              <a:rPr lang="en-AU" dirty="0" err="1"/>
              <a:t>phím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657" y="4283793"/>
            <a:ext cx="2284828" cy="1893888"/>
          </a:xfrm>
          <a:prstGeom prst="rect">
            <a:avLst/>
          </a:prstGeom>
        </p:spPr>
      </p:pic>
      <p:sp>
        <p:nvSpPr>
          <p:cNvPr id="9" name="Curved Right Arrow 8"/>
          <p:cNvSpPr/>
          <p:nvPr/>
        </p:nvSpPr>
        <p:spPr>
          <a:xfrm rot="19872157">
            <a:off x="3384690" y="4136185"/>
            <a:ext cx="1221971" cy="168474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0443" y="2126517"/>
            <a:ext cx="10918737" cy="20928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"counter-</a:t>
            </a:r>
            <a:r>
              <a:rPr lang="en-US" sz="16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ascii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Characters counter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 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 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"30"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600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charactersLeft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en-US" sz="1600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600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36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/>
              <a:t>Suggestion Code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2733" y="1472465"/>
            <a:ext cx="10792495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 smtClean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      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charCount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textEntered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charDisplay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textEntered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charDisplay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charactersLeft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b="0" dirty="0" smtClean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-(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textEntered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charDisplay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'/180 Characters'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'Last key in ASCII code: 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keyCode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 smtClean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smtClean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'keypress'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 smtClean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charCount</a:t>
            </a:r>
            <a:r>
              <a:rPr lang="en-US" b="0" dirty="0" err="1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smtClean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b="0" dirty="0" smtClean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67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32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JavaScript Regular Expressions</a:t>
            </a:r>
            <a:br>
              <a:rPr lang="vi-VN" sz="32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</a:br>
            <a:endParaRPr lang="en-US" sz="5867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3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1/26/2021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8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What is Regular Expression?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3E4AE-4F81-A947-97AC-277B70C6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regular expression is a sequence of characters that forms a </a:t>
            </a:r>
            <a:r>
              <a:rPr lang="en-US" b="1" dirty="0"/>
              <a:t>search pattern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search pattern can be used for </a:t>
            </a:r>
            <a:r>
              <a:rPr lang="en-US" b="1" dirty="0"/>
              <a:t>text search </a:t>
            </a:r>
            <a:r>
              <a:rPr lang="en-US" dirty="0"/>
              <a:t>and </a:t>
            </a:r>
            <a:r>
              <a:rPr lang="en-US" b="1" dirty="0"/>
              <a:t>text replace </a:t>
            </a:r>
            <a:r>
              <a:rPr lang="en-US" dirty="0"/>
              <a:t>operations.</a:t>
            </a:r>
          </a:p>
          <a:p>
            <a:pPr algn="just"/>
            <a:r>
              <a:rPr lang="en-US" b="1" dirty="0"/>
              <a:t>Syntax:</a:t>
            </a:r>
          </a:p>
          <a:p>
            <a:pPr marL="0" indent="0" algn="just">
              <a:buNone/>
            </a:pPr>
            <a:r>
              <a:rPr lang="en-US" dirty="0"/>
              <a:t>		/</a:t>
            </a:r>
            <a:r>
              <a:rPr lang="en-US" i="1" dirty="0"/>
              <a:t>pattern</a:t>
            </a:r>
            <a:r>
              <a:rPr lang="en-US" dirty="0"/>
              <a:t>/</a:t>
            </a:r>
            <a:r>
              <a:rPr lang="en-US" i="1" dirty="0"/>
              <a:t>modifiers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239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What is Regular Expression?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3E4AE-4F81-A947-97AC-277B70C6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Using String Methods: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endParaRPr lang="en-US" b="1" dirty="0"/>
          </a:p>
          <a:p>
            <a:pPr algn="just"/>
            <a:endParaRPr lang="en-US" sz="2400" dirty="0">
              <a:solidFill>
                <a:srgbClr val="008000"/>
              </a:solidFill>
              <a:latin typeface="Consolas"/>
            </a:endParaRPr>
          </a:p>
          <a:p>
            <a:pPr algn="just"/>
            <a:endParaRPr lang="en-US" b="1" dirty="0"/>
          </a:p>
          <a:p>
            <a:pPr algn="just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36E11A-FDAE-AA4D-A305-9D6483A096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9201" y="1717212"/>
          <a:ext cx="10721220" cy="20387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8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2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search()</a:t>
                      </a:r>
                      <a:endParaRPr lang="en-US" sz="2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search() method uses an expression to search for a match, and returns the position of the match.</a:t>
                      </a:r>
                      <a:endParaRPr lang="en-US" sz="2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replace()</a:t>
                      </a:r>
                      <a:endParaRPr lang="en-US" sz="2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replace() method returns a modified string where the pattern is replaced.</a:t>
                      </a:r>
                      <a:endParaRPr lang="en-US" sz="21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0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search() and replace()</a:t>
            </a:r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search</a:t>
            </a:r>
            <a:r>
              <a:rPr lang="en-US" dirty="0"/>
              <a:t>() method:</a:t>
            </a:r>
          </a:p>
          <a:p>
            <a:pPr marL="533387" lvl="1" indent="0">
              <a:buNone/>
            </a:pPr>
            <a:r>
              <a:rPr lang="en-US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 </a:t>
            </a:r>
            <a:r>
              <a:rPr lang="en-US" dirty="0">
                <a:solidFill>
                  <a:srgbClr val="A52A2A"/>
                </a:solidFill>
                <a:latin typeface="Consolas"/>
              </a:rPr>
              <a:t>"Visit </a:t>
            </a:r>
            <a:r>
              <a:rPr lang="en-US" dirty="0" err="1">
                <a:solidFill>
                  <a:srgbClr val="A52A2A"/>
                </a:solidFill>
                <a:latin typeface="Consolas"/>
              </a:rPr>
              <a:t>MySchools</a:t>
            </a:r>
            <a:r>
              <a:rPr lang="en-US" dirty="0">
                <a:solidFill>
                  <a:srgbClr val="A52A2A"/>
                </a:solidFill>
                <a:latin typeface="Consolas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 n =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str.search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(/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myschools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 </a:t>
            </a:r>
          </a:p>
          <a:p>
            <a:pPr marL="533387" lvl="1" indent="0">
              <a:buNone/>
              <a:defRPr/>
            </a:pPr>
            <a:r>
              <a:rPr lang="en-US" dirty="0">
                <a:solidFill>
                  <a:srgbClr val="008000"/>
                </a:solidFill>
                <a:latin typeface="Consolas"/>
              </a:rPr>
              <a:t>// The result in n will be: 6</a:t>
            </a:r>
          </a:p>
          <a:p>
            <a:pPr marL="609585" indent="-609585">
              <a:defRPr/>
            </a:pPr>
            <a:r>
              <a:rPr lang="en-US" b="1" dirty="0"/>
              <a:t>replace</a:t>
            </a:r>
            <a:r>
              <a:rPr lang="en-US" dirty="0"/>
              <a:t>() method:</a:t>
            </a:r>
          </a:p>
          <a:p>
            <a:pPr marL="533387" lvl="1" indent="0">
              <a:buNone/>
              <a:defRPr/>
            </a:pPr>
            <a:r>
              <a:rPr lang="nn-NO" dirty="0">
                <a:solidFill>
                  <a:srgbClr val="0000CD"/>
                </a:solidFill>
                <a:latin typeface="Consolas"/>
              </a:rPr>
              <a:t>var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nn-NO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 = </a:t>
            </a:r>
            <a:r>
              <a:rPr lang="nn-NO" dirty="0">
                <a:solidFill>
                  <a:srgbClr val="A52A2A"/>
                </a:solidFill>
                <a:latin typeface="Consolas"/>
              </a:rPr>
              <a:t>"</a:t>
            </a:r>
            <a:r>
              <a:rPr lang="nn-NO" dirty="0" err="1">
                <a:solidFill>
                  <a:srgbClr val="A52A2A"/>
                </a:solidFill>
                <a:latin typeface="Consolas"/>
              </a:rPr>
              <a:t>Visit</a:t>
            </a:r>
            <a:r>
              <a:rPr lang="nn-NO" dirty="0">
                <a:solidFill>
                  <a:srgbClr val="A52A2A"/>
                </a:solidFill>
                <a:latin typeface="Consolas"/>
              </a:rPr>
              <a:t> Microsoft!"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;</a:t>
            </a:r>
            <a:r>
              <a:rPr lang="nn-NO" dirty="0"/>
              <a:t/>
            </a:r>
            <a:br>
              <a:rPr lang="nn-NO" dirty="0"/>
            </a:br>
            <a:r>
              <a:rPr lang="nn-NO" dirty="0">
                <a:solidFill>
                  <a:srgbClr val="0000CD"/>
                </a:solidFill>
                <a:latin typeface="Consolas"/>
              </a:rPr>
              <a:t>var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 res = </a:t>
            </a:r>
            <a:r>
              <a:rPr lang="nn-NO" dirty="0" err="1">
                <a:solidFill>
                  <a:srgbClr val="000000"/>
                </a:solidFill>
                <a:latin typeface="Consolas"/>
              </a:rPr>
              <a:t>str.replace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(/</a:t>
            </a:r>
            <a:r>
              <a:rPr lang="nn-NO" dirty="0" err="1">
                <a:solidFill>
                  <a:srgbClr val="000000"/>
                </a:solidFill>
                <a:latin typeface="Consolas"/>
              </a:rPr>
              <a:t>microsoft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/i, </a:t>
            </a:r>
            <a:r>
              <a:rPr lang="nn-NO" dirty="0">
                <a:solidFill>
                  <a:srgbClr val="A52A2A"/>
                </a:solidFill>
                <a:latin typeface="Consolas"/>
              </a:rPr>
              <a:t>"</a:t>
            </a:r>
            <a:r>
              <a:rPr lang="nn-NO" dirty="0" err="1">
                <a:solidFill>
                  <a:srgbClr val="A52A2A"/>
                </a:solidFill>
                <a:latin typeface="Consolas"/>
              </a:rPr>
              <a:t>MySchools</a:t>
            </a:r>
            <a:r>
              <a:rPr lang="nn-NO" dirty="0">
                <a:solidFill>
                  <a:srgbClr val="A52A2A"/>
                </a:solidFill>
                <a:latin typeface="Consolas"/>
              </a:rPr>
              <a:t>"</a:t>
            </a:r>
            <a:r>
              <a:rPr lang="nn-NO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533387" lvl="1" indent="0">
              <a:buNone/>
              <a:defRPr/>
            </a:pPr>
            <a:r>
              <a:rPr lang="nn-NO" dirty="0">
                <a:solidFill>
                  <a:srgbClr val="008000"/>
                </a:solidFill>
                <a:latin typeface="Consolas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The result in res will be: </a:t>
            </a:r>
            <a:r>
              <a:rPr lang="en-US">
                <a:solidFill>
                  <a:srgbClr val="008000"/>
                </a:solidFill>
                <a:latin typeface="Consolas"/>
              </a:rPr>
              <a:t>Visit </a:t>
            </a:r>
            <a:r>
              <a:rPr lang="en-US" smtClean="0">
                <a:solidFill>
                  <a:srgbClr val="008000"/>
                </a:solidFill>
                <a:latin typeface="Consolas"/>
              </a:rPr>
              <a:t>MySchools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algn="just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11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Modifiers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9B8C20-F46D-064B-97A8-3F85C9EF8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133476"/>
            <a:ext cx="11496676" cy="5222875"/>
          </a:xfrm>
        </p:spPr>
        <p:txBody>
          <a:bodyPr/>
          <a:lstStyle/>
          <a:p>
            <a:r>
              <a:rPr lang="en-US" b="1" dirty="0"/>
              <a:t>Regular Expression Modifiers:</a:t>
            </a:r>
          </a:p>
          <a:p>
            <a:endParaRPr lang="en-US" sz="2400" dirty="0">
              <a:solidFill>
                <a:srgbClr val="008000"/>
              </a:solidFill>
              <a:latin typeface="Consola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AC78B9-C7AA-D441-98D9-CFE9D74D7D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8553" y="1963433"/>
          <a:ext cx="10682515" cy="2567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Modifier</a:t>
                      </a:r>
                      <a:endPara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 case-insensitive matching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kern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 a global match (find all matches rather than stopping after the first match)</a:t>
                      </a:r>
                      <a:endParaRPr lang="en-US" sz="3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 multiline matching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25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Syntax (1)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9B8C20-F46D-064B-97A8-3F85C9EF8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133476"/>
            <a:ext cx="11496676" cy="5222875"/>
          </a:xfrm>
        </p:spPr>
        <p:txBody>
          <a:bodyPr/>
          <a:lstStyle/>
          <a:p>
            <a:r>
              <a:rPr lang="en-US" b="1" dirty="0"/>
              <a:t>Brackets</a:t>
            </a:r>
            <a:r>
              <a:rPr lang="en-US" dirty="0"/>
              <a:t> are used to find a range of characters: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A86BC94-5695-1D42-A453-3D80125ABF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1148" y="1902572"/>
          <a:ext cx="10972800" cy="22364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04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Expression</a:t>
                      </a:r>
                    </a:p>
                  </a:txBody>
                  <a:tcPr marL="193353" marR="96676" marT="96676" marB="9667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6676" marR="96676" marT="96676" marB="96676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</a:t>
                      </a: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a-z]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any of the characters between the brackets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[0-9]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any of the digits between the brackets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x|y</a:t>
                      </a: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any of the alternatives separated with |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90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Syntax (2)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9B8C20-F46D-064B-97A8-3F85C9EF8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133476"/>
            <a:ext cx="11496676" cy="5222875"/>
          </a:xfrm>
        </p:spPr>
        <p:txBody>
          <a:bodyPr/>
          <a:lstStyle/>
          <a:p>
            <a:r>
              <a:rPr lang="en-US" b="1" dirty="0"/>
              <a:t>Metacharacters</a:t>
            </a:r>
            <a:r>
              <a:rPr lang="en-US" dirty="0"/>
              <a:t> are characters with a special meaning: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758930-6223-CA4C-9D1E-7EA2FB0B6D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3411" y="1963433"/>
          <a:ext cx="10972800" cy="3161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04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Metacharacter</a:t>
                      </a:r>
                    </a:p>
                  </a:txBody>
                  <a:tcPr marL="193353" marR="96676" marT="96676" marB="9667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6676" marR="96676" marT="96676" marB="96676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\d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a digit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\s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a whitespace character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\b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a match at the beginning or at the end of a word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487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\uxxxx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Find the Unicode character specified by the hexadecimal number </a:t>
                      </a:r>
                      <a:r>
                        <a:rPr lang="en-US" sz="2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xxxx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13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Syntax (3)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9B8C20-F46D-064B-97A8-3F85C9EF8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4" y="1133476"/>
            <a:ext cx="11496676" cy="5222875"/>
          </a:xfrm>
        </p:spPr>
        <p:txBody>
          <a:bodyPr/>
          <a:lstStyle/>
          <a:p>
            <a:r>
              <a:rPr lang="en-US" b="1" dirty="0"/>
              <a:t>Quantifiers</a:t>
            </a:r>
            <a:r>
              <a:rPr lang="en-US" dirty="0"/>
              <a:t> define quantities: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74EE4E-D24E-0D4B-BAA0-20BE3AB83E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1147" y="1902572"/>
          <a:ext cx="10972800" cy="26022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04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7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Quantifier</a:t>
                      </a:r>
                    </a:p>
                  </a:txBody>
                  <a:tcPr marL="193353" marR="96676" marT="96676" marB="9667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6676" marR="96676" marT="96676" marB="96676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n+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Matches any string that contains at least one n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87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n*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Matches any string that contains zero or more occurrences of n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1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n?</a:t>
                      </a:r>
                    </a:p>
                  </a:txBody>
                  <a:tcPr marL="193353" marR="96676" marT="96676" marB="9667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Matches any string that contains zero or one occurrences of n</a:t>
                      </a:r>
                    </a:p>
                  </a:txBody>
                  <a:tcPr marL="96676" marR="96676" marT="96676" marB="966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59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Các</a:t>
            </a:r>
            <a:r>
              <a:rPr lang="en-US" sz="3600" dirty="0" smtClean="0"/>
              <a:t> </a:t>
            </a:r>
            <a:r>
              <a:rPr lang="en-US" sz="3600" dirty="0" err="1" smtClean="0"/>
              <a:t>thuộc</a:t>
            </a:r>
            <a:r>
              <a:rPr lang="en-US" sz="3600" dirty="0" smtClean="0"/>
              <a:t> </a:t>
            </a:r>
            <a:r>
              <a:rPr lang="en-US" sz="3600" dirty="0" err="1" smtClean="0"/>
              <a:t>tính</a:t>
            </a:r>
            <a:r>
              <a:rPr lang="en-US" sz="3600" dirty="0" smtClean="0"/>
              <a:t> </a:t>
            </a:r>
            <a:r>
              <a:rPr lang="en-US" sz="3600" dirty="0" err="1" smtClean="0"/>
              <a:t>của</a:t>
            </a:r>
            <a:r>
              <a:rPr lang="en-US" sz="3600" dirty="0" smtClean="0"/>
              <a:t> </a:t>
            </a:r>
            <a:r>
              <a:rPr lang="en-US" sz="3600" dirty="0" err="1" smtClean="0"/>
              <a:t>đối</a:t>
            </a:r>
            <a:r>
              <a:rPr lang="en-US" sz="3600" dirty="0" smtClean="0"/>
              <a:t> </a:t>
            </a:r>
            <a:r>
              <a:rPr lang="en-US" sz="3600" dirty="0" err="1" smtClean="0"/>
              <a:t>tượng</a:t>
            </a:r>
            <a:r>
              <a:rPr lang="en-US" sz="3600" dirty="0" smtClean="0"/>
              <a:t> Window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6010"/>
              </p:ext>
            </p:extLst>
          </p:nvPr>
        </p:nvGraphicFramePr>
        <p:xfrm>
          <a:off x="609599" y="1133475"/>
          <a:ext cx="11182351" cy="47695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68791">
                  <a:extLst>
                    <a:ext uri="{9D8B030D-6E8A-4147-A177-3AD203B41FA5}">
                      <a16:colId xmlns:a16="http://schemas.microsoft.com/office/drawing/2014/main" val="2310113281"/>
                    </a:ext>
                  </a:extLst>
                </a:gridCol>
                <a:gridCol w="9413560">
                  <a:extLst>
                    <a:ext uri="{9D8B030D-6E8A-4147-A177-3AD203B41FA5}">
                      <a16:colId xmlns:a16="http://schemas.microsoft.com/office/drawing/2014/main" val="1854473319"/>
                    </a:ext>
                  </a:extLst>
                </a:gridCol>
              </a:tblGrid>
              <a:tr h="620181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Thuộc tính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Mô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tả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6939"/>
                  </a:ext>
                </a:extLst>
              </a:tr>
              <a:tr h="32544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closed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Có giá trị true khi cửa sổ bị đóng.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253646946"/>
                  </a:ext>
                </a:extLst>
              </a:tr>
              <a:tr h="620181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</a:rPr>
                        <a:t>defaultStatus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để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thiết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lập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dòng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chữ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mặc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định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thanh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trạng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thái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của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trình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duyệt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2698565817"/>
                  </a:ext>
                </a:extLst>
              </a:tr>
              <a:tr h="32544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name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Tên của cửa sổ khi nó mới mở ra lần đầu.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264853915"/>
                  </a:ext>
                </a:extLst>
              </a:tr>
              <a:tr h="32544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opener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Tham chiếu đến cửa sổ tạo ra nó.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4073987427"/>
                  </a:ext>
                </a:extLst>
              </a:tr>
              <a:tr h="620181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parent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000" dirty="0">
                          <a:effectLst/>
                        </a:rPr>
                        <a:t>Thường dùng để chỉ frame/window cha chứa/sinh ra frame/window hiện tại.</a:t>
                      </a:r>
                      <a:endParaRPr lang="vi-VN" sz="2000" dirty="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2456629296"/>
                  </a:ext>
                </a:extLst>
              </a:tr>
              <a:tr h="120966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status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2000" dirty="0">
                          <a:effectLst/>
                        </a:rPr>
                        <a:t>Thường dùng để thiết lập đoạn văn bản sẽ hiển thị trên thanh trạng thái khi người dùng di chuột qua một phần tử, ví dụ như đường liên kết.</a:t>
                      </a:r>
                      <a:endParaRPr lang="vi-VN" sz="2000" dirty="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1632740142"/>
                  </a:ext>
                </a:extLst>
              </a:tr>
              <a:tr h="325442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top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effectLst/>
                        </a:rPr>
                        <a:t>Chỉ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cửa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sổ</a:t>
                      </a:r>
                      <a:r>
                        <a:rPr lang="en-US" sz="2000" dirty="0">
                          <a:effectLst/>
                        </a:rPr>
                        <a:t> cha ở </a:t>
                      </a:r>
                      <a:r>
                        <a:rPr lang="en-US" sz="2000" dirty="0" err="1">
                          <a:effectLst/>
                        </a:rPr>
                        <a:t>trên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cùng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54945672"/>
                  </a:ext>
                </a:extLst>
              </a:tr>
              <a:tr h="325442">
                <a:tc gridSpan="2"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Tham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khảo</a:t>
                      </a:r>
                      <a:r>
                        <a:rPr lang="en-US" sz="20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thêm</a:t>
                      </a:r>
                      <a:r>
                        <a:rPr lang="en-US" sz="2000" baseline="0" dirty="0" smtClean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: </a:t>
                      </a:r>
                      <a:r>
                        <a:rPr lang="en-US" sz="2000" dirty="0" smtClean="0">
                          <a:hlinkClick r:id="rId2"/>
                        </a:rPr>
                        <a:t>https://www.w3schools.com/jsref/obj_window.asp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70122" marR="70122" marT="17531" marB="17531" anchor="ctr"/>
                </a:tc>
                <a:extLst>
                  <a:ext uri="{0D108BD9-81ED-4DB2-BD59-A6C34878D82A}">
                    <a16:rowId xmlns:a16="http://schemas.microsoft.com/office/drawing/2014/main" val="179018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8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Using </a:t>
            </a:r>
            <a:r>
              <a:rPr lang="en-US" altLang="en-US" sz="3200" dirty="0" err="1"/>
              <a:t>RegExp</a:t>
            </a:r>
            <a:r>
              <a:rPr lang="en-US" altLang="en-US" sz="3200" dirty="0"/>
              <a:t> Object (1)</a:t>
            </a:r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>
          <a:xfrm>
            <a:off x="371475" y="1133476"/>
            <a:ext cx="11496675" cy="4992689"/>
          </a:xfrm>
        </p:spPr>
        <p:txBody>
          <a:bodyPr>
            <a:normAutofit fontScale="85000" lnSpcReduction="20000"/>
          </a:bodyPr>
          <a:lstStyle/>
          <a:p>
            <a:pPr algn="just">
              <a:spcBef>
                <a:spcPts val="800"/>
              </a:spcBef>
            </a:pPr>
            <a:r>
              <a:rPr lang="en-US" dirty="0"/>
              <a:t>Using </a:t>
            </a:r>
            <a:r>
              <a:rPr lang="en-US" b="1" dirty="0"/>
              <a:t>test</a:t>
            </a:r>
            <a:r>
              <a:rPr lang="en-US" dirty="0"/>
              <a:t>() method:</a:t>
            </a:r>
          </a:p>
          <a:p>
            <a:pPr lvl="1" algn="just">
              <a:spcBef>
                <a:spcPts val="800"/>
              </a:spcBef>
            </a:pPr>
            <a:r>
              <a:rPr lang="en-US" dirty="0"/>
              <a:t>The test() method is a </a:t>
            </a:r>
            <a:r>
              <a:rPr lang="en-US" dirty="0" err="1"/>
              <a:t>RegExp</a:t>
            </a:r>
            <a:r>
              <a:rPr lang="en-US" dirty="0"/>
              <a:t> expression method.</a:t>
            </a:r>
          </a:p>
          <a:p>
            <a:pPr lvl="1" algn="just">
              <a:spcBef>
                <a:spcPts val="800"/>
              </a:spcBef>
            </a:pPr>
            <a:r>
              <a:rPr lang="en-US" dirty="0"/>
              <a:t>It searches a string for a pattern, and returns true or false, depending on the result.</a:t>
            </a:r>
          </a:p>
          <a:p>
            <a:pPr>
              <a:spcBef>
                <a:spcPts val="800"/>
              </a:spcBef>
            </a:pPr>
            <a:r>
              <a:rPr lang="en-US" b="1" dirty="0"/>
              <a:t>Example 2:</a:t>
            </a:r>
            <a:endParaRPr lang="en-US" dirty="0"/>
          </a:p>
          <a:p>
            <a:pPr marL="533387" lvl="1" indent="0">
              <a:spcBef>
                <a:spcPts val="800"/>
              </a:spcBef>
              <a:buNone/>
            </a:pPr>
            <a:r>
              <a:rPr lang="en-US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patt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/in/;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rgbClr val="000000"/>
                </a:solidFill>
                <a:latin typeface="Consolas"/>
              </a:rPr>
              <a:t>patt.test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/>
              </a:rPr>
              <a:t>"The best things in life are free!"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533387" lvl="1" indent="0">
              <a:spcBef>
                <a:spcPts val="800"/>
              </a:spcBef>
              <a:buNone/>
              <a:defRPr/>
            </a:pPr>
            <a:r>
              <a:rPr lang="en-US" dirty="0">
                <a:solidFill>
                  <a:srgbClr val="008000"/>
                </a:solidFill>
                <a:latin typeface="Consolas"/>
              </a:rPr>
              <a:t>// the output of the code above will be: true</a:t>
            </a:r>
          </a:p>
          <a:p>
            <a:pPr>
              <a:spcBef>
                <a:spcPts val="800"/>
              </a:spcBef>
              <a:defRPr/>
            </a:pPr>
            <a:r>
              <a:rPr lang="en-US" b="1" dirty="0"/>
              <a:t>Example 2:</a:t>
            </a:r>
          </a:p>
          <a:p>
            <a:pPr marL="0" indent="0">
              <a:spcBef>
                <a:spcPts val="800"/>
              </a:spcBef>
              <a:buNone/>
              <a:defRPr/>
            </a:pPr>
            <a:r>
              <a:rPr lang="en-US" b="1" dirty="0"/>
              <a:t>	</a:t>
            </a:r>
            <a:r>
              <a:rPr lang="en-US" sz="2667" b="1" dirty="0">
                <a:solidFill>
                  <a:srgbClr val="3F7F5F"/>
                </a:solidFill>
                <a:highlight>
                  <a:srgbClr val="E8F2FE"/>
                </a:highlight>
                <a:latin typeface="Consolas"/>
              </a:rPr>
              <a:t>// allow letters, numbers, and underscores</a:t>
            </a:r>
            <a:endParaRPr lang="en-US" dirty="0"/>
          </a:p>
          <a:p>
            <a:pPr marL="533387" lvl="2" indent="0">
              <a:spcBef>
                <a:spcPts val="800"/>
              </a:spcBef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b="1" dirty="0" err="1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var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illegalChars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= </a:t>
            </a:r>
            <a:r>
              <a:rPr lang="en-US" b="1" dirty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/\W/</a:t>
            </a:r>
            <a:r>
              <a:rPr lang="en-US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; </a:t>
            </a:r>
            <a:r>
              <a:rPr lang="en-US" dirty="0">
                <a:solidFill>
                  <a:srgbClr val="3F7F5F"/>
                </a:solidFill>
                <a:highlight>
                  <a:srgbClr val="E8F2FE"/>
                </a:highlight>
                <a:latin typeface="Consolas"/>
              </a:rPr>
              <a:t>// Equivalent to [^A-Za-z0-9_].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illegalChars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.test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/>
              </a:rPr>
              <a:t>"dieunt1"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lvl="1" indent="0">
              <a:spcBef>
                <a:spcPts val="800"/>
              </a:spcBef>
              <a:buClr>
                <a:schemeClr val="accent6">
                  <a:lumMod val="75000"/>
                </a:schemeClr>
              </a:buClr>
              <a:buNone/>
              <a:defRPr/>
            </a:pPr>
            <a:r>
              <a:rPr lang="en-US" dirty="0"/>
              <a:t>	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// the output of the code above will be: true</a:t>
            </a:r>
            <a:endParaRPr lang="en-US" dirty="0"/>
          </a:p>
          <a:p>
            <a:pPr algn="just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9667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Using </a:t>
            </a:r>
            <a:r>
              <a:rPr lang="en-US" altLang="en-US" sz="3200" dirty="0" err="1"/>
              <a:t>RegExp</a:t>
            </a:r>
            <a:r>
              <a:rPr lang="en-US" altLang="en-US" sz="3200" dirty="0"/>
              <a:t> Object (2)</a:t>
            </a:r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>
          <a:xfrm>
            <a:off x="371475" y="1133476"/>
            <a:ext cx="11496675" cy="4992689"/>
          </a:xfrm>
        </p:spPr>
        <p:txBody>
          <a:bodyPr>
            <a:normAutofit/>
          </a:bodyPr>
          <a:lstStyle/>
          <a:p>
            <a:r>
              <a:rPr lang="en-US" dirty="0"/>
              <a:t>The exec() method is a </a:t>
            </a:r>
            <a:r>
              <a:rPr lang="en-US" dirty="0" err="1"/>
              <a:t>RegExp</a:t>
            </a:r>
            <a:r>
              <a:rPr lang="en-US" dirty="0"/>
              <a:t> expression method.</a:t>
            </a:r>
          </a:p>
          <a:p>
            <a:pPr lvl="1"/>
            <a:r>
              <a:rPr lang="en-US" dirty="0"/>
              <a:t>It searches a string for a specified pattern, and returns the found text.</a:t>
            </a:r>
          </a:p>
          <a:p>
            <a:pPr lvl="1"/>
            <a:r>
              <a:rPr lang="en-US" dirty="0"/>
              <a:t>If no match is found, it returns </a:t>
            </a:r>
            <a:r>
              <a:rPr lang="en-US" i="1" dirty="0"/>
              <a:t>null.</a:t>
            </a:r>
          </a:p>
          <a:p>
            <a:r>
              <a:rPr lang="en-US" b="1" dirty="0"/>
              <a:t>Example:</a:t>
            </a:r>
          </a:p>
          <a:p>
            <a:pPr marL="0" lvl="1" indent="0">
              <a:buClr>
                <a:schemeClr val="accent6">
                  <a:lumMod val="75000"/>
                </a:schemeClr>
              </a:buClr>
              <a:buNone/>
            </a:pPr>
            <a:r>
              <a:rPr lang="en-US" dirty="0">
                <a:solidFill>
                  <a:srgbClr val="0000CD"/>
                </a:solidFill>
                <a:latin typeface="Consolas"/>
              </a:rPr>
              <a:t>	</a:t>
            </a:r>
            <a:r>
              <a:rPr lang="en-US" dirty="0" err="1">
                <a:solidFill>
                  <a:srgbClr val="0000CD"/>
                </a:solidFill>
                <a:latin typeface="Consolas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patt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/in/;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patt.exec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A52A2A"/>
                </a:solidFill>
                <a:latin typeface="Consolas"/>
              </a:rPr>
              <a:t>"The best things in life are free!"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lvl="1" indent="0">
              <a:buClr>
                <a:schemeClr val="accent6">
                  <a:lumMod val="75000"/>
                </a:schemeClr>
              </a:buClr>
              <a:buNone/>
            </a:pPr>
            <a:r>
              <a:rPr lang="en-US" b="1" dirty="0"/>
              <a:t>	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// the output of the code above will be: in</a:t>
            </a:r>
            <a:endParaRPr lang="en-US" dirty="0"/>
          </a:p>
          <a:p>
            <a:pPr algn="just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FC77-EF8B-3A49-896E-97AA428FFDDD}"/>
              </a:ext>
            </a:extLst>
          </p:cNvPr>
          <p:cNvSpPr txBox="1"/>
          <p:nvPr/>
        </p:nvSpPr>
        <p:spPr>
          <a:xfrm>
            <a:off x="1974574" y="14709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1417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/>
              <a:t>RegExp</a:t>
            </a:r>
            <a:r>
              <a:rPr lang="en-US" altLang="en-US" sz="3200" dirty="0"/>
              <a:t> – Summary</a:t>
            </a:r>
            <a:endParaRPr lang="en-US" sz="3200" dirty="0"/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Regular Expression is a powerful tool for </a:t>
            </a:r>
            <a:r>
              <a:rPr lang="en-US" b="1" dirty="0"/>
              <a:t>text search </a:t>
            </a:r>
            <a:r>
              <a:rPr lang="en-US" dirty="0"/>
              <a:t>and </a:t>
            </a:r>
            <a:r>
              <a:rPr lang="en-US" b="1" dirty="0"/>
              <a:t>text replace</a:t>
            </a:r>
          </a:p>
          <a:p>
            <a:pPr algn="just"/>
            <a:r>
              <a:rPr lang="en-US" dirty="0"/>
              <a:t>Using </a:t>
            </a:r>
            <a:r>
              <a:rPr lang="en-US" b="1" dirty="0" err="1"/>
              <a:t>RegExp</a:t>
            </a:r>
            <a:r>
              <a:rPr lang="en-US" dirty="0"/>
              <a:t>, you can search a string in another string or if a string matches a pattern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1/26/2021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075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4AA7-D894-40B9-BFD8-9E9EC49F07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96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8601" y="2938550"/>
            <a:ext cx="8239125" cy="579967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JavaScript - </a:t>
            </a:r>
            <a:r>
              <a:rPr lang="en-US" sz="3600" dirty="0" smtClean="0">
                <a:solidFill>
                  <a:srgbClr val="FF6600"/>
                </a:solidFill>
              </a:rPr>
              <a:t>BOM</a:t>
            </a:r>
            <a:endParaRPr lang="en-US" sz="3200" dirty="0">
              <a:solidFill>
                <a:srgbClr val="FF66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1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dirty="0"/>
              <a:t>BOM (Mô hình đối tượng trình duyệt</a:t>
            </a:r>
            <a:r>
              <a:rPr lang="vi-VN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4" y="1133476"/>
            <a:ext cx="9286876" cy="499268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BOM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lõi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JS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;</a:t>
            </a:r>
          </a:p>
          <a:p>
            <a:r>
              <a:rPr lang="en-US" dirty="0" smtClean="0"/>
              <a:t>BOM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khám</a:t>
            </a:r>
            <a:r>
              <a:rPr lang="en-US" dirty="0" smtClean="0"/>
              <a:t> </a:t>
            </a:r>
            <a:r>
              <a:rPr lang="en-US" dirty="0" err="1" smtClean="0"/>
              <a:t>phá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Location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History</a:t>
            </a:r>
            <a:r>
              <a:rPr lang="en-US" dirty="0" smtClean="0"/>
              <a:t>: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/</a:t>
            </a:r>
            <a:r>
              <a:rPr lang="en-US" dirty="0" err="1" smtClean="0"/>
              <a:t>ghé</a:t>
            </a:r>
            <a:r>
              <a:rPr lang="en-US" dirty="0" smtClean="0"/>
              <a:t> </a:t>
            </a:r>
            <a:r>
              <a:rPr lang="en-US" dirty="0" err="1" smtClean="0"/>
              <a:t>thăm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Navigator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về</a:t>
            </a:r>
            <a:r>
              <a:rPr lang="en-US" dirty="0" smtClean="0"/>
              <a:t> browser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browser </a:t>
            </a:r>
            <a:r>
              <a:rPr lang="en-US" dirty="0" err="1" smtClean="0"/>
              <a:t>đó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Screen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D88BE-23E3-4331-AB68-DB732497D5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09e-BM/DT/FSOFT - ©FPT SOFTWARE – Fresher Academy - Internal Use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07" y="1133476"/>
            <a:ext cx="2013335" cy="43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Internal_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7894</Words>
  <Application>Microsoft Office PowerPoint</Application>
  <PresentationFormat>Widescreen</PresentationFormat>
  <Paragraphs>862</Paragraphs>
  <Slides>73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Consolas</vt:lpstr>
      <vt:lpstr>Menlo</vt:lpstr>
      <vt:lpstr>Open Sans</vt:lpstr>
      <vt:lpstr>Proxima Nova Soft</vt:lpstr>
      <vt:lpstr>Source Code Pro</vt:lpstr>
      <vt:lpstr>Wingdings</vt:lpstr>
      <vt:lpstr>Template_Internal_Course</vt:lpstr>
      <vt:lpstr>Front-end Essentials</vt:lpstr>
      <vt:lpstr>Mục tiêu</vt:lpstr>
      <vt:lpstr>Môi trường trình duyệt (Browser environment)</vt:lpstr>
      <vt:lpstr>PowerPoint Presentation</vt:lpstr>
      <vt:lpstr>Đối tượng Window (root)</vt:lpstr>
      <vt:lpstr>Các phương thức của đối tượng Window</vt:lpstr>
      <vt:lpstr>Các thuộc tính của đối tượng Window</vt:lpstr>
      <vt:lpstr>PowerPoint Presentation</vt:lpstr>
      <vt:lpstr>BOM (Mô hình đối tượng trình duyệt)</vt:lpstr>
      <vt:lpstr>Window.screen</vt:lpstr>
      <vt:lpstr>Window.location</vt:lpstr>
      <vt:lpstr>Window.history</vt:lpstr>
      <vt:lpstr>Window.navigator </vt:lpstr>
      <vt:lpstr>PowerPoint Presentation</vt:lpstr>
      <vt:lpstr>HTML DOM</vt:lpstr>
      <vt:lpstr>HTML DOM</vt:lpstr>
      <vt:lpstr>Tìm các phần tử HTML</vt:lpstr>
      <vt:lpstr>Thay đổi phần tử HTML</vt:lpstr>
      <vt:lpstr>Code ví dụ - Thay đổi giá trị thuộc tính</vt:lpstr>
      <vt:lpstr>Ví dụ</vt:lpstr>
      <vt:lpstr>Thêm, thay thế và xóa các phần tử</vt:lpstr>
      <vt:lpstr>Ví dụ (Thêm và thay thế)</vt:lpstr>
      <vt:lpstr>Ví dụ: Tìm phần tử HTML</vt:lpstr>
      <vt:lpstr>Ví dụ (Xóa phần tử con)</vt:lpstr>
      <vt:lpstr>Thêm phần tử mới (linh hoạt)</vt:lpstr>
      <vt:lpstr>JavaScript</vt:lpstr>
      <vt:lpstr>JS Event</vt:lpstr>
      <vt:lpstr>Các cách lắng nghe sự kiện trong JS</vt:lpstr>
      <vt:lpstr>Inline/HTML Event handlers</vt:lpstr>
      <vt:lpstr>Inline/HTML Event handlers – Ví dụ</vt:lpstr>
      <vt:lpstr>addEventListener() and removeEventListener()</vt:lpstr>
      <vt:lpstr>Internet Explorer</vt:lpstr>
      <vt:lpstr>Các kiểu Sự kiện  trong JS</vt:lpstr>
      <vt:lpstr>User Interface events</vt:lpstr>
      <vt:lpstr>Focus and blur events</vt:lpstr>
      <vt:lpstr>Mouse Event</vt:lpstr>
      <vt:lpstr>Window/Frame Event</vt:lpstr>
      <vt:lpstr>Form Event</vt:lpstr>
      <vt:lpstr>Event handlers for Form Elements.</vt:lpstr>
      <vt:lpstr>Drag/Drop Event</vt:lpstr>
      <vt:lpstr>Media Event</vt:lpstr>
      <vt:lpstr>Media Event (tt)</vt:lpstr>
      <vt:lpstr>Ví dụ:</vt:lpstr>
      <vt:lpstr>Mouse Event – ví dụ</vt:lpstr>
      <vt:lpstr>Creating a game </vt:lpstr>
      <vt:lpstr>Implementing the game </vt:lpstr>
      <vt:lpstr>Game Screen when Onload page</vt:lpstr>
      <vt:lpstr>PowerPoint Presentation</vt:lpstr>
      <vt:lpstr>How the event object works?</vt:lpstr>
      <vt:lpstr>Suggestion Code </vt:lpstr>
      <vt:lpstr>Suggestion Code </vt:lpstr>
      <vt:lpstr>Suggestion Code </vt:lpstr>
      <vt:lpstr>Events and queues </vt:lpstr>
      <vt:lpstr>Time-based events</vt:lpstr>
      <vt:lpstr>Time-based events</vt:lpstr>
      <vt:lpstr>Onload page</vt:lpstr>
      <vt:lpstr>Clicked on number Two</vt:lpstr>
      <vt:lpstr>After 1000 milliseconds – Flipping again</vt:lpstr>
      <vt:lpstr>Suggestion Code </vt:lpstr>
      <vt:lpstr>EVENT HANDLERS </vt:lpstr>
      <vt:lpstr>Suggestion Code </vt:lpstr>
      <vt:lpstr>JavaScript Regular Expressions </vt:lpstr>
      <vt:lpstr>RegExp – What is Regular Expression?</vt:lpstr>
      <vt:lpstr>RegExp – What is Regular Expression?</vt:lpstr>
      <vt:lpstr>RegExp – search() and replace()</vt:lpstr>
      <vt:lpstr>RegExp – Modifiers</vt:lpstr>
      <vt:lpstr>RegExp – Syntax (1)</vt:lpstr>
      <vt:lpstr>RegExp – Syntax (2)</vt:lpstr>
      <vt:lpstr>RegExp – Syntax (3)</vt:lpstr>
      <vt:lpstr>RegExp – Using RegExp Object (1)</vt:lpstr>
      <vt:lpstr>RegExp – Using RegExp Object (2)</vt:lpstr>
      <vt:lpstr>RegExp –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Essentials</dc:title>
  <dc:creator>Microsoft account</dc:creator>
  <cp:lastModifiedBy>Ho Duc Linh (FA.DN)</cp:lastModifiedBy>
  <cp:revision>528</cp:revision>
  <dcterms:created xsi:type="dcterms:W3CDTF">2020-04-21T07:58:38Z</dcterms:created>
  <dcterms:modified xsi:type="dcterms:W3CDTF">2021-01-26T02:57:51Z</dcterms:modified>
</cp:coreProperties>
</file>